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4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23" r:id="rId5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5BCE0A-C3F0-CC2F-6107-5F435F79E1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302ED-BCBD-462F-BB17-D02867A80E04}" type="datetimeFigureOut">
              <a:rPr lang="ru-RU"/>
              <a:pPr>
                <a:defRPr/>
              </a:pPr>
              <a:t>06.02.2023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0232E9-F826-06CB-3ADA-98A4BE0E52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76CFEB-8183-42EC-9E84-879A95ECB1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6A00C-BD83-4749-B996-CCA97DE9AD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8603674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B3308F-AD82-7025-DE99-7263EC6025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3B1C6-3394-458F-A564-F582D83AEECA}" type="datetimeFigureOut">
              <a:rPr lang="ru-RU"/>
              <a:pPr>
                <a:defRPr/>
              </a:pPr>
              <a:t>06.02.2023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10E8CB-FA3B-B37E-2DA4-6698BD47D0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970ACC-B764-5E6D-0F4B-1D7B1F4F59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7A272-D8AB-4CAA-8F8B-CDD43A7A63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1876042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50917F-2DA2-A696-3482-A5542759DF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9A369-35F3-48E1-A244-06113D963496}" type="datetimeFigureOut">
              <a:rPr lang="ru-RU"/>
              <a:pPr>
                <a:defRPr/>
              </a:pPr>
              <a:t>06.02.2023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E0D54E-E29E-7677-1EEF-B5E9460287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AB2C07-EDE9-9F77-AEE8-8AF7AFE3EE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ED44B-572E-4733-A2E9-E1BE7164D7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3660899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AB7B70-C4D7-76D7-6DA1-9DF8A43A75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07B16-7932-4BD7-979E-F7EF923B0ADE}" type="datetimeFigureOut">
              <a:rPr lang="ru-RU"/>
              <a:pPr>
                <a:defRPr/>
              </a:pPr>
              <a:t>06.02.2023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ED86B1-4E14-9427-99A3-BD87E7EFE0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41D7A7-5981-FE48-9929-E3A358C340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76408-0F98-4742-A57C-EA9BBAA32B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6473443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5CEFC2-CC1A-9575-F1D5-96BA9D3700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F44E9-5239-45EB-A086-EF2975F65CFA}" type="datetimeFigureOut">
              <a:rPr lang="ru-RU"/>
              <a:pPr>
                <a:defRPr/>
              </a:pPr>
              <a:t>06.02.2023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6E34BA-3F66-6EA9-5BEF-9B9C02429D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65E672-AAA3-1460-5B2A-54D6110F90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DDB9E-0AB6-4E04-87C4-87431F44EF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3790514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822913-3F93-E71D-333B-656E1452F3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0DAB7-39CC-47C9-BE5F-332D0670CAD4}" type="datetimeFigureOut">
              <a:rPr lang="ru-RU"/>
              <a:pPr>
                <a:defRPr/>
              </a:pPr>
              <a:t>06.02.2023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13FDEB-A6B9-6519-E0DA-D16A0EFE4D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8A4759-6301-3F28-BD40-6317B78CC1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2A2D5-25B6-4DB9-A222-58E7C51C1D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3972240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030D444-05B3-F10C-5DD5-369D30D658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851D5-B926-442C-82DB-3AB71370CD65}" type="datetimeFigureOut">
              <a:rPr lang="ru-RU"/>
              <a:pPr>
                <a:defRPr/>
              </a:pPr>
              <a:t>06.02.2023</a:t>
            </a:fld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58E144B-BC26-1F9B-6369-4B4BCF9953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891B013-0653-DDE1-C451-8E3CB565B3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683A5-3965-4351-9E46-AAFA946B52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1127025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1E5CF99-4226-25FA-4DB4-A3EC65F682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2394C-3715-4455-8698-8A72E63E5CD6}" type="datetimeFigureOut">
              <a:rPr lang="ru-RU"/>
              <a:pPr>
                <a:defRPr/>
              </a:pPr>
              <a:t>06.02.2023</a:t>
            </a:fld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1880426-E6DF-A718-2C8A-F85E9E6436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FAC57DB-A3AD-6087-ABC1-220897981C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CB30F-8121-4B4A-98A4-27AFE9DAF1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351878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DC7B4FD-F844-9671-8C9A-212709F249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17CD1-D1D3-4F3C-9715-070B8F221357}" type="datetimeFigureOut">
              <a:rPr lang="ru-RU"/>
              <a:pPr>
                <a:defRPr/>
              </a:pPr>
              <a:t>06.02.2023</a:t>
            </a:fld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184B44C-235D-CD18-AC33-9576724949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AAB690C-D23A-28A1-20C5-E4BCDE195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B771C-81A0-494B-862B-354B850BD9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8811005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E7872A-0A06-0685-AD66-1C6EFAFD36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ACB36-701E-4156-B2BF-78ED5C8718B6}" type="datetimeFigureOut">
              <a:rPr lang="ru-RU"/>
              <a:pPr>
                <a:defRPr/>
              </a:pPr>
              <a:t>06.02.2023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43B4FB-0C06-A9AB-E5E9-18CE37D194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0E76E2-8A48-8669-DB57-24841CB132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61ECF-D469-455D-B52E-C0B4DDBA14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0389680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F2A7AC-0E9F-A137-6CC4-F2FF519503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78BC7-D83A-43F5-8DC6-692E01BE82BD}" type="datetimeFigureOut">
              <a:rPr lang="ru-RU"/>
              <a:pPr>
                <a:defRPr/>
              </a:pPr>
              <a:t>06.02.2023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B54A1C-5F1C-C99D-F7A2-7F350E4FF6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B363C8-9537-2F23-108D-9F1CBF9582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DC56A-7B85-46A4-9621-AD1861CD3C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0226926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CE5FD2A-AF03-E272-C1FB-627354DF59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F84CA96-0E35-8293-EE46-9540E8D30E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AF36A3A-D958-8E2C-5CFD-D7FC044B5AA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7ADBFAA4-1359-4ACC-ADA3-05CC5277F5A9}" type="datetimeFigureOut">
              <a:rPr lang="ru-RU"/>
              <a:pPr>
                <a:defRPr/>
              </a:pPr>
              <a:t>06.02.2023</a:t>
            </a:fld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E7B773F-3652-7FAB-165D-7B0D80534D8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DB73B6E-D3A2-9AF1-8A0F-83CFF69B664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F31B6AF-C58D-43A6-A0C2-2D532DBFF6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7.xml"/><Relationship Id="rId18" Type="http://schemas.openxmlformats.org/officeDocument/2006/relationships/slide" Target="slide22.xml"/><Relationship Id="rId3" Type="http://schemas.openxmlformats.org/officeDocument/2006/relationships/slide" Target="slide7.xml"/><Relationship Id="rId21" Type="http://schemas.openxmlformats.org/officeDocument/2006/relationships/slide" Target="slide26.xml"/><Relationship Id="rId7" Type="http://schemas.openxmlformats.org/officeDocument/2006/relationships/slide" Target="slide11.xml"/><Relationship Id="rId12" Type="http://schemas.openxmlformats.org/officeDocument/2006/relationships/slide" Target="slide16.xml"/><Relationship Id="rId17" Type="http://schemas.openxmlformats.org/officeDocument/2006/relationships/slide" Target="slide21.xml"/><Relationship Id="rId25" Type="http://schemas.openxmlformats.org/officeDocument/2006/relationships/slide" Target="slide30.xml"/><Relationship Id="rId2" Type="http://schemas.openxmlformats.org/officeDocument/2006/relationships/slide" Target="slide6.xml"/><Relationship Id="rId16" Type="http://schemas.openxmlformats.org/officeDocument/2006/relationships/slide" Target="slide20.xml"/><Relationship Id="rId20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15.xml"/><Relationship Id="rId24" Type="http://schemas.openxmlformats.org/officeDocument/2006/relationships/slide" Target="slide29.xml"/><Relationship Id="rId5" Type="http://schemas.openxmlformats.org/officeDocument/2006/relationships/slide" Target="slide9.xml"/><Relationship Id="rId15" Type="http://schemas.openxmlformats.org/officeDocument/2006/relationships/slide" Target="slide19.xml"/><Relationship Id="rId23" Type="http://schemas.openxmlformats.org/officeDocument/2006/relationships/slide" Target="slide28.xml"/><Relationship Id="rId10" Type="http://schemas.openxmlformats.org/officeDocument/2006/relationships/slide" Target="slide14.xml"/><Relationship Id="rId19" Type="http://schemas.openxmlformats.org/officeDocument/2006/relationships/slide" Target="slide23.xml"/><Relationship Id="rId4" Type="http://schemas.openxmlformats.org/officeDocument/2006/relationships/slide" Target="slide8.xml"/><Relationship Id="rId9" Type="http://schemas.openxmlformats.org/officeDocument/2006/relationships/slide" Target="slide13.xml"/><Relationship Id="rId14" Type="http://schemas.openxmlformats.org/officeDocument/2006/relationships/slide" Target="slide18.xml"/><Relationship Id="rId22" Type="http://schemas.openxmlformats.org/officeDocument/2006/relationships/slide" Target="slide2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42.xml"/><Relationship Id="rId18" Type="http://schemas.openxmlformats.org/officeDocument/2006/relationships/slide" Target="slide47.xml"/><Relationship Id="rId26" Type="http://schemas.openxmlformats.org/officeDocument/2006/relationships/slide" Target="slide55.xml"/><Relationship Id="rId3" Type="http://schemas.openxmlformats.org/officeDocument/2006/relationships/slide" Target="slide32.xml"/><Relationship Id="rId21" Type="http://schemas.openxmlformats.org/officeDocument/2006/relationships/slide" Target="slide50.xml"/><Relationship Id="rId7" Type="http://schemas.openxmlformats.org/officeDocument/2006/relationships/slide" Target="slide36.xml"/><Relationship Id="rId12" Type="http://schemas.openxmlformats.org/officeDocument/2006/relationships/slide" Target="slide41.xml"/><Relationship Id="rId17" Type="http://schemas.openxmlformats.org/officeDocument/2006/relationships/slide" Target="slide46.xml"/><Relationship Id="rId25" Type="http://schemas.openxmlformats.org/officeDocument/2006/relationships/slide" Target="slide54.xml"/><Relationship Id="rId2" Type="http://schemas.openxmlformats.org/officeDocument/2006/relationships/slide" Target="slide31.xml"/><Relationship Id="rId16" Type="http://schemas.openxmlformats.org/officeDocument/2006/relationships/slide" Target="slide45.xml"/><Relationship Id="rId20" Type="http://schemas.openxmlformats.org/officeDocument/2006/relationships/slide" Target="slide4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11" Type="http://schemas.openxmlformats.org/officeDocument/2006/relationships/slide" Target="slide40.xml"/><Relationship Id="rId24" Type="http://schemas.openxmlformats.org/officeDocument/2006/relationships/slide" Target="slide53.xml"/><Relationship Id="rId5" Type="http://schemas.openxmlformats.org/officeDocument/2006/relationships/slide" Target="slide34.xml"/><Relationship Id="rId15" Type="http://schemas.openxmlformats.org/officeDocument/2006/relationships/slide" Target="slide44.xml"/><Relationship Id="rId23" Type="http://schemas.openxmlformats.org/officeDocument/2006/relationships/slide" Target="slide52.xml"/><Relationship Id="rId10" Type="http://schemas.openxmlformats.org/officeDocument/2006/relationships/slide" Target="slide39.xml"/><Relationship Id="rId19" Type="http://schemas.openxmlformats.org/officeDocument/2006/relationships/slide" Target="slide48.xml"/><Relationship Id="rId4" Type="http://schemas.openxmlformats.org/officeDocument/2006/relationships/slide" Target="slide33.xml"/><Relationship Id="rId9" Type="http://schemas.openxmlformats.org/officeDocument/2006/relationships/slide" Target="slide38.xml"/><Relationship Id="rId14" Type="http://schemas.openxmlformats.org/officeDocument/2006/relationships/slide" Target="slide43.xml"/><Relationship Id="rId22" Type="http://schemas.openxmlformats.org/officeDocument/2006/relationships/slide" Target="slide5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5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id="{0841FA7D-D282-451C-22CB-C6679CCD601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51720" y="4725144"/>
            <a:ext cx="7560840" cy="1470025"/>
          </a:xfrm>
        </p:spPr>
        <p:txBody>
          <a:bodyPr/>
          <a:lstStyle/>
          <a:p>
            <a:pPr eaLnBrk="1" hangingPunct="1"/>
            <a:r>
              <a:rPr lang="ru-RU" altLang="ru-RU" i="1" dirty="0" smtClean="0">
                <a:solidFill>
                  <a:schemeClr val="accent1">
                    <a:lumMod val="50000"/>
                  </a:schemeClr>
                </a:solidFill>
              </a:rPr>
              <a:t>Урок-игра</a:t>
            </a:r>
            <a:r>
              <a:rPr lang="ru-RU" altLang="ru-RU" i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altLang="ru-RU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i="1" dirty="0">
                <a:solidFill>
                  <a:schemeClr val="accent1">
                    <a:lumMod val="50000"/>
                  </a:schemeClr>
                </a:solidFill>
              </a:rPr>
              <a:t>«В мире молекул открытиям тесно</a:t>
            </a:r>
            <a:r>
              <a:rPr lang="ru-RU" altLang="ru-RU" i="1" dirty="0" smtClean="0">
                <a:solidFill>
                  <a:schemeClr val="accent1">
                    <a:lumMod val="50000"/>
                  </a:schemeClr>
                </a:solidFill>
              </a:rPr>
              <a:t>!» </a:t>
            </a:r>
            <a:br>
              <a:rPr lang="ru-RU" altLang="ru-RU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2000" dirty="0" smtClean="0"/>
              <a:t>для учащихся 10-11-х профильных классов</a:t>
            </a:r>
            <a:endParaRPr lang="ru-RU" altLang="ru-RU" sz="2000" dirty="0"/>
          </a:p>
        </p:txBody>
      </p:sp>
      <p:pic>
        <p:nvPicPr>
          <p:cNvPr id="3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9479" t="4482" r="12794" b="5871"/>
          <a:stretch/>
        </p:blipFill>
        <p:spPr bwMode="auto">
          <a:xfrm>
            <a:off x="13851" y="1491749"/>
            <a:ext cx="3838026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494301" y="1382911"/>
            <a:ext cx="56583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</a:rPr>
              <a:t>ДЕНЬ ТЕХНИЧЕСКИХ НАУК</a:t>
            </a:r>
            <a:endParaRPr lang="ru-RU" sz="5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520556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ГБОУ «Академическая гимназия №56» </a:t>
            </a:r>
          </a:p>
          <a:p>
            <a:pPr algn="ctr"/>
            <a:r>
              <a:rPr lang="ru-RU" i="1" dirty="0" smtClean="0"/>
              <a:t>Санкт-Петербурга</a:t>
            </a:r>
            <a:endParaRPr lang="ru-RU" i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6">
            <a:extLst>
              <a:ext uri="{FF2B5EF4-FFF2-40B4-BE49-F238E27FC236}">
                <a16:creationId xmlns:a16="http://schemas.microsoft.com/office/drawing/2014/main" id="{D2699E52-84DB-78D2-BD5B-CE2DB9592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50</a:t>
            </a:r>
          </a:p>
        </p:txBody>
      </p:sp>
      <p:sp>
        <p:nvSpPr>
          <p:cNvPr id="8" name="Содержимое 7">
            <a:extLst>
              <a:ext uri="{FF2B5EF4-FFF2-40B4-BE49-F238E27FC236}">
                <a16:creationId xmlns:a16="http://schemas.microsoft.com/office/drawing/2014/main" id="{588F5801-299F-7404-A9C0-AF657E05AF7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Множитель в формуле, выраженный буквами или цифрами.</a:t>
            </a:r>
          </a:p>
        </p:txBody>
      </p:sp>
      <p:sp>
        <p:nvSpPr>
          <p:cNvPr id="9" name="Содержимое 8">
            <a:extLst>
              <a:ext uri="{FF2B5EF4-FFF2-40B4-BE49-F238E27FC236}">
                <a16:creationId xmlns:a16="http://schemas.microsoft.com/office/drawing/2014/main" id="{334A24D9-8F3B-A4B8-BDC0-CF1AECB22A09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Коэффициент.</a:t>
            </a:r>
          </a:p>
        </p:txBody>
      </p:sp>
      <p:sp>
        <p:nvSpPr>
          <p:cNvPr id="10" name="Управляющая кнопка: домой 9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1D64543-ABAA-6FFB-7E64-27D7ED4D6524}"/>
              </a:ext>
            </a:extLst>
          </p:cNvPr>
          <p:cNvSpPr/>
          <p:nvPr/>
        </p:nvSpPr>
        <p:spPr>
          <a:xfrm>
            <a:off x="7572375" y="5715000"/>
            <a:ext cx="1071563" cy="857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6">
            <a:extLst>
              <a:ext uri="{FF2B5EF4-FFF2-40B4-BE49-F238E27FC236}">
                <a16:creationId xmlns:a16="http://schemas.microsoft.com/office/drawing/2014/main" id="{B1BA4B4A-7B5B-24D1-88C3-D009D390BE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10</a:t>
            </a:r>
          </a:p>
        </p:txBody>
      </p:sp>
      <p:sp>
        <p:nvSpPr>
          <p:cNvPr id="8" name="Содержимое 7">
            <a:extLst>
              <a:ext uri="{FF2B5EF4-FFF2-40B4-BE49-F238E27FC236}">
                <a16:creationId xmlns:a16="http://schemas.microsoft.com/office/drawing/2014/main" id="{625313A6-D404-1B85-9883-4AA7BA1C117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В родной Англии за научные заслуги он получил титул барона, а мы вспоминаем его, глядя на абсолютную шкалу температур.</a:t>
            </a:r>
          </a:p>
        </p:txBody>
      </p:sp>
      <p:sp>
        <p:nvSpPr>
          <p:cNvPr id="9" name="Содержимое 8">
            <a:extLst>
              <a:ext uri="{FF2B5EF4-FFF2-40B4-BE49-F238E27FC236}">
                <a16:creationId xmlns:a16="http://schemas.microsoft.com/office/drawing/2014/main" id="{367CDDA2-3A93-900B-874B-1E2536275C41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Уильям Томсон, лорд Кельвин.</a:t>
            </a:r>
          </a:p>
          <a:p>
            <a:pPr eaLnBrk="1" hangingPunct="1"/>
            <a:endParaRPr lang="ru-RU" altLang="ru-RU"/>
          </a:p>
        </p:txBody>
      </p:sp>
      <p:sp>
        <p:nvSpPr>
          <p:cNvPr id="10" name="Управляющая кнопка: домой 9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7A3DCC5-7F39-46D6-1260-84BBA14D88A2}"/>
              </a:ext>
            </a:extLst>
          </p:cNvPr>
          <p:cNvSpPr/>
          <p:nvPr/>
        </p:nvSpPr>
        <p:spPr>
          <a:xfrm>
            <a:off x="7572375" y="5715000"/>
            <a:ext cx="1071563" cy="857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 descr="кельвин.bmp">
            <a:extLst>
              <a:ext uri="{FF2B5EF4-FFF2-40B4-BE49-F238E27FC236}">
                <a16:creationId xmlns:a16="http://schemas.microsoft.com/office/drawing/2014/main" id="{DB4DE63D-9147-8DA6-8AB8-64EBA5A7E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3" y="2714625"/>
            <a:ext cx="2357437" cy="2624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4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6">
            <a:extLst>
              <a:ext uri="{FF2B5EF4-FFF2-40B4-BE49-F238E27FC236}">
                <a16:creationId xmlns:a16="http://schemas.microsoft.com/office/drawing/2014/main" id="{C7036907-C3CF-3BFB-30CB-E7BD43A477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20</a:t>
            </a:r>
          </a:p>
        </p:txBody>
      </p:sp>
      <p:sp>
        <p:nvSpPr>
          <p:cNvPr id="8" name="Содержимое 7">
            <a:extLst>
              <a:ext uri="{FF2B5EF4-FFF2-40B4-BE49-F238E27FC236}">
                <a16:creationId xmlns:a16="http://schemas.microsoft.com/office/drawing/2014/main" id="{21C37974-D9E7-7633-CDB4-A9B98102CB9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Он не изобрел тепловую машину, но усовершенствовал и запатентовал ее.</a:t>
            </a:r>
          </a:p>
        </p:txBody>
      </p:sp>
      <p:sp>
        <p:nvSpPr>
          <p:cNvPr id="9" name="Содержимое 8">
            <a:extLst>
              <a:ext uri="{FF2B5EF4-FFF2-40B4-BE49-F238E27FC236}">
                <a16:creationId xmlns:a16="http://schemas.microsoft.com/office/drawing/2014/main" id="{56A33958-60A6-5FAD-C223-4BA92E3D358A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Джеймс Уатт.</a:t>
            </a:r>
          </a:p>
          <a:p>
            <a:pPr eaLnBrk="1" hangingPunct="1"/>
            <a:endParaRPr lang="ru-RU" altLang="ru-RU"/>
          </a:p>
        </p:txBody>
      </p:sp>
      <p:sp>
        <p:nvSpPr>
          <p:cNvPr id="10" name="Управляющая кнопка: домой 9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FD5E7F78-9495-04B4-BF86-BEF286217F7E}"/>
              </a:ext>
            </a:extLst>
          </p:cNvPr>
          <p:cNvSpPr/>
          <p:nvPr/>
        </p:nvSpPr>
        <p:spPr>
          <a:xfrm>
            <a:off x="7572375" y="5715000"/>
            <a:ext cx="1071563" cy="857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 descr="Уатт.bmp">
            <a:extLst>
              <a:ext uri="{FF2B5EF4-FFF2-40B4-BE49-F238E27FC236}">
                <a16:creationId xmlns:a16="http://schemas.microsoft.com/office/drawing/2014/main" id="{9D613247-48D0-CEE4-5E73-BF373A6B9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5" y="2286000"/>
            <a:ext cx="2643188" cy="2941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8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6">
            <a:extLst>
              <a:ext uri="{FF2B5EF4-FFF2-40B4-BE49-F238E27FC236}">
                <a16:creationId xmlns:a16="http://schemas.microsoft.com/office/drawing/2014/main" id="{DABCB634-7C49-3E03-7F9A-E169523166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30</a:t>
            </a:r>
          </a:p>
        </p:txBody>
      </p:sp>
      <p:sp>
        <p:nvSpPr>
          <p:cNvPr id="8" name="Содержимое 7">
            <a:extLst>
              <a:ext uri="{FF2B5EF4-FFF2-40B4-BE49-F238E27FC236}">
                <a16:creationId xmlns:a16="http://schemas.microsoft.com/office/drawing/2014/main" id="{D1EB2854-6012-73DF-2967-67ECE67B5B6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Эта пара физиков (англичанин и француз) работали над одной темой с разницей в 14 лет, а для нас их имена встретились в одном законе.</a:t>
            </a:r>
          </a:p>
        </p:txBody>
      </p:sp>
      <p:sp>
        <p:nvSpPr>
          <p:cNvPr id="9" name="Содержимое 8">
            <a:extLst>
              <a:ext uri="{FF2B5EF4-FFF2-40B4-BE49-F238E27FC236}">
                <a16:creationId xmlns:a16="http://schemas.microsoft.com/office/drawing/2014/main" id="{DEAA807E-069A-2AFE-4D10-D70EB2601835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Роберт Бойль – физик и химик, член Лондонского королевского общества, и Эдм Мариотт – член Парижской академии наук, игумен монастыря Святого Мартина.</a:t>
            </a:r>
          </a:p>
        </p:txBody>
      </p:sp>
      <p:sp>
        <p:nvSpPr>
          <p:cNvPr id="10" name="Управляющая кнопка: домой 9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C26B4A6-5835-8E40-7336-1A5898D467A5}"/>
              </a:ext>
            </a:extLst>
          </p:cNvPr>
          <p:cNvSpPr/>
          <p:nvPr/>
        </p:nvSpPr>
        <p:spPr>
          <a:xfrm>
            <a:off x="7572375" y="5715000"/>
            <a:ext cx="1071563" cy="857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 descr="Бойль.gif">
            <a:extLst>
              <a:ext uri="{FF2B5EF4-FFF2-40B4-BE49-F238E27FC236}">
                <a16:creationId xmlns:a16="http://schemas.microsoft.com/office/drawing/2014/main" id="{A56E98EC-0FBA-AB79-F639-3544ED562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57188"/>
            <a:ext cx="3929063" cy="649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16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6">
            <a:extLst>
              <a:ext uri="{FF2B5EF4-FFF2-40B4-BE49-F238E27FC236}">
                <a16:creationId xmlns:a16="http://schemas.microsoft.com/office/drawing/2014/main" id="{E1CB9E10-7BED-756E-82EB-7F1C36E07A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40</a:t>
            </a:r>
          </a:p>
        </p:txBody>
      </p:sp>
      <p:sp>
        <p:nvSpPr>
          <p:cNvPr id="8" name="Содержимое 7">
            <a:extLst>
              <a:ext uri="{FF2B5EF4-FFF2-40B4-BE49-F238E27FC236}">
                <a16:creationId xmlns:a16="http://schemas.microsoft.com/office/drawing/2014/main" id="{9B153A36-CCD5-A8B0-7EC5-BE0199FE13C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Это явление впервые описал английский ботаник (1827 год), создал теорию – немецкий физик (1905), а экспериментально подтвердил французский физик-химик (1908).</a:t>
            </a:r>
          </a:p>
        </p:txBody>
      </p:sp>
      <p:sp>
        <p:nvSpPr>
          <p:cNvPr id="9" name="Содержимое 8">
            <a:extLst>
              <a:ext uri="{FF2B5EF4-FFF2-40B4-BE49-F238E27FC236}">
                <a16:creationId xmlns:a16="http://schemas.microsoft.com/office/drawing/2014/main" id="{0DEF3BA7-72CF-79DE-E143-C5E596BFE322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Броуновское движение. Р.Броун, А.Эйнштейн, Ж.Перрен.</a:t>
            </a:r>
          </a:p>
        </p:txBody>
      </p:sp>
      <p:sp>
        <p:nvSpPr>
          <p:cNvPr id="10" name="Управляющая кнопка: домой 9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722DF68-256B-2803-ACB7-E9DEBE5329D2}"/>
              </a:ext>
            </a:extLst>
          </p:cNvPr>
          <p:cNvSpPr/>
          <p:nvPr/>
        </p:nvSpPr>
        <p:spPr>
          <a:xfrm>
            <a:off x="7572375" y="5715000"/>
            <a:ext cx="1071563" cy="857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 descr="эйнштейн.bmp">
            <a:extLst>
              <a:ext uri="{FF2B5EF4-FFF2-40B4-BE49-F238E27FC236}">
                <a16:creationId xmlns:a16="http://schemas.microsoft.com/office/drawing/2014/main" id="{D102B7F3-B010-05F2-4B31-48CDABE4C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29000"/>
            <a:ext cx="2000250" cy="2225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перрен.bmp">
            <a:extLst>
              <a:ext uri="{FF2B5EF4-FFF2-40B4-BE49-F238E27FC236}">
                <a16:creationId xmlns:a16="http://schemas.microsoft.com/office/drawing/2014/main" id="{401D8A34-3468-335F-8AB3-855519DA1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438" y="3000375"/>
            <a:ext cx="1928812" cy="214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96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46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6">
            <a:extLst>
              <a:ext uri="{FF2B5EF4-FFF2-40B4-BE49-F238E27FC236}">
                <a16:creationId xmlns:a16="http://schemas.microsoft.com/office/drawing/2014/main" id="{071D1960-C130-D9B2-7198-E765B8B04F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50</a:t>
            </a:r>
          </a:p>
        </p:txBody>
      </p:sp>
      <p:sp>
        <p:nvSpPr>
          <p:cNvPr id="8" name="Содержимое 7">
            <a:extLst>
              <a:ext uri="{FF2B5EF4-FFF2-40B4-BE49-F238E27FC236}">
                <a16:creationId xmlns:a16="http://schemas.microsoft.com/office/drawing/2014/main" id="{924B1739-34AA-06F6-7F8D-70B0732B232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Его имя носит цикл из двух изотерм и двух адиабат.</a:t>
            </a:r>
          </a:p>
        </p:txBody>
      </p:sp>
      <p:sp>
        <p:nvSpPr>
          <p:cNvPr id="9" name="Содержимое 8">
            <a:extLst>
              <a:ext uri="{FF2B5EF4-FFF2-40B4-BE49-F238E27FC236}">
                <a16:creationId xmlns:a16="http://schemas.microsoft.com/office/drawing/2014/main" id="{67592341-3CAD-57EF-7D2D-50E934297667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Никола Леонар Сади Карно.</a:t>
            </a:r>
          </a:p>
          <a:p>
            <a:pPr eaLnBrk="1" hangingPunct="1"/>
            <a:endParaRPr lang="ru-RU" altLang="ru-RU"/>
          </a:p>
        </p:txBody>
      </p:sp>
      <p:sp>
        <p:nvSpPr>
          <p:cNvPr id="10" name="Управляющая кнопка: домой 9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2FF0DB6-D8E9-C5E5-083E-0F9039031424}"/>
              </a:ext>
            </a:extLst>
          </p:cNvPr>
          <p:cNvSpPr/>
          <p:nvPr/>
        </p:nvSpPr>
        <p:spPr>
          <a:xfrm>
            <a:off x="7572375" y="5715000"/>
            <a:ext cx="1071563" cy="857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6">
            <a:extLst>
              <a:ext uri="{FF2B5EF4-FFF2-40B4-BE49-F238E27FC236}">
                <a16:creationId xmlns:a16="http://schemas.microsoft.com/office/drawing/2014/main" id="{78F39786-1338-29D5-1C03-23F4170F92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10</a:t>
            </a:r>
          </a:p>
        </p:txBody>
      </p:sp>
      <p:sp>
        <p:nvSpPr>
          <p:cNvPr id="8" name="Содержимое 7">
            <a:extLst>
              <a:ext uri="{FF2B5EF4-FFF2-40B4-BE49-F238E27FC236}">
                <a16:creationId xmlns:a16="http://schemas.microsoft.com/office/drawing/2014/main" id="{7712C6E2-BC26-668D-3E9A-59888DD640A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Его частицы слабо связаны между собой, а объем существенно зависит от температуры.</a:t>
            </a:r>
          </a:p>
        </p:txBody>
      </p:sp>
      <p:sp>
        <p:nvSpPr>
          <p:cNvPr id="9" name="Содержимое 8">
            <a:extLst>
              <a:ext uri="{FF2B5EF4-FFF2-40B4-BE49-F238E27FC236}">
                <a16:creationId xmlns:a16="http://schemas.microsoft.com/office/drawing/2014/main" id="{191A2093-0BAA-453D-AEB3-27092F00FA85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Газ.</a:t>
            </a:r>
          </a:p>
          <a:p>
            <a:pPr eaLnBrk="1" hangingPunct="1"/>
            <a:endParaRPr lang="ru-RU" altLang="ru-RU"/>
          </a:p>
        </p:txBody>
      </p:sp>
      <p:sp>
        <p:nvSpPr>
          <p:cNvPr id="10" name="Управляющая кнопка: домой 9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31E2E043-ADFA-A667-80A7-17305D12D749}"/>
              </a:ext>
            </a:extLst>
          </p:cNvPr>
          <p:cNvSpPr/>
          <p:nvPr/>
        </p:nvSpPr>
        <p:spPr>
          <a:xfrm>
            <a:off x="7572375" y="5715000"/>
            <a:ext cx="1071563" cy="857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2" descr="F:\Ирина\ГИА\Физика\Подготовка к ГИА\2.2. Тепловое движение атомов и молекул. Связь температуры\Тепловое движение.gif">
            <a:extLst>
              <a:ext uri="{FF2B5EF4-FFF2-40B4-BE49-F238E27FC236}">
                <a16:creationId xmlns:a16="http://schemas.microsoft.com/office/drawing/2014/main" id="{B4F0FA17-6B26-FD5E-A68A-EAD5A38093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357438"/>
            <a:ext cx="28575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Пример кристаллической решетки.gif">
            <a:extLst>
              <a:ext uri="{FF2B5EF4-FFF2-40B4-BE49-F238E27FC236}">
                <a16:creationId xmlns:a16="http://schemas.microsoft.com/office/drawing/2014/main" id="{470F75D6-A223-E415-226A-11600FA82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143125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Тепловое движение атомов в твердых телах.">
            <a:extLst>
              <a:ext uri="{FF2B5EF4-FFF2-40B4-BE49-F238E27FC236}">
                <a16:creationId xmlns:a16="http://schemas.microsoft.com/office/drawing/2014/main" id="{4953B735-5E92-AC21-5FE8-D2B39B8DC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286000"/>
            <a:ext cx="30003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Заголовок 6">
            <a:extLst>
              <a:ext uri="{FF2B5EF4-FFF2-40B4-BE49-F238E27FC236}">
                <a16:creationId xmlns:a16="http://schemas.microsoft.com/office/drawing/2014/main" id="{4601C983-876E-97D2-E88E-21EC8E45D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20</a:t>
            </a:r>
          </a:p>
        </p:txBody>
      </p:sp>
      <p:sp>
        <p:nvSpPr>
          <p:cNvPr id="8" name="Содержимое 7">
            <a:extLst>
              <a:ext uri="{FF2B5EF4-FFF2-40B4-BE49-F238E27FC236}">
                <a16:creationId xmlns:a16="http://schemas.microsoft.com/office/drawing/2014/main" id="{F1D2F758-764A-E778-DBA5-745E520783E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Для него характерны стабильность формы и колебательное движение составляющих частиц.</a:t>
            </a:r>
          </a:p>
        </p:txBody>
      </p:sp>
      <p:sp>
        <p:nvSpPr>
          <p:cNvPr id="9" name="Содержимое 8">
            <a:extLst>
              <a:ext uri="{FF2B5EF4-FFF2-40B4-BE49-F238E27FC236}">
                <a16:creationId xmlns:a16="http://schemas.microsoft.com/office/drawing/2014/main" id="{82C55FFD-4BB9-D3CF-CDF4-79D9B14615B2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Твердое тело.</a:t>
            </a:r>
          </a:p>
          <a:p>
            <a:pPr eaLnBrk="1" hangingPunct="1"/>
            <a:endParaRPr lang="ru-RU" altLang="ru-RU"/>
          </a:p>
        </p:txBody>
      </p:sp>
      <p:sp>
        <p:nvSpPr>
          <p:cNvPr id="10" name="Управляющая кнопка: домой 9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F3EC68A6-C077-58C6-80DF-11CB5B246B16}"/>
              </a:ext>
            </a:extLst>
          </p:cNvPr>
          <p:cNvSpPr/>
          <p:nvPr/>
        </p:nvSpPr>
        <p:spPr>
          <a:xfrm>
            <a:off x="7572375" y="5715000"/>
            <a:ext cx="1071563" cy="857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6">
            <a:extLst>
              <a:ext uri="{FF2B5EF4-FFF2-40B4-BE49-F238E27FC236}">
                <a16:creationId xmlns:a16="http://schemas.microsoft.com/office/drawing/2014/main" id="{7A9D718E-1262-8C04-9ABB-44B0AD7C47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30</a:t>
            </a:r>
          </a:p>
        </p:txBody>
      </p:sp>
      <p:sp>
        <p:nvSpPr>
          <p:cNvPr id="8" name="Содержимое 7">
            <a:extLst>
              <a:ext uri="{FF2B5EF4-FFF2-40B4-BE49-F238E27FC236}">
                <a16:creationId xmlns:a16="http://schemas.microsoft.com/office/drawing/2014/main" id="{7BD780E5-0AEE-9C14-089A-DF730B8F611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Вещества в этом состоянии мало сжимаемы, достаточно плотны, легко текут.</a:t>
            </a:r>
          </a:p>
        </p:txBody>
      </p:sp>
      <p:sp>
        <p:nvSpPr>
          <p:cNvPr id="9" name="Содержимое 8">
            <a:extLst>
              <a:ext uri="{FF2B5EF4-FFF2-40B4-BE49-F238E27FC236}">
                <a16:creationId xmlns:a16="http://schemas.microsoft.com/office/drawing/2014/main" id="{AE03F3B0-3143-6BAD-F040-E5496F60F297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Жидкость.</a:t>
            </a:r>
          </a:p>
          <a:p>
            <a:pPr eaLnBrk="1" hangingPunct="1"/>
            <a:endParaRPr lang="ru-RU" altLang="ru-RU"/>
          </a:p>
        </p:txBody>
      </p:sp>
      <p:sp>
        <p:nvSpPr>
          <p:cNvPr id="10" name="Управляющая кнопка: домой 9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6311874B-6AAC-FC10-F8DF-7C5BF06406D7}"/>
              </a:ext>
            </a:extLst>
          </p:cNvPr>
          <p:cNvSpPr/>
          <p:nvPr/>
        </p:nvSpPr>
        <p:spPr>
          <a:xfrm>
            <a:off x="7572375" y="5715000"/>
            <a:ext cx="1071563" cy="857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Picture 8" descr="Тепловое движение молекул в жидкости.">
            <a:extLst>
              <a:ext uri="{FF2B5EF4-FFF2-40B4-BE49-F238E27FC236}">
                <a16:creationId xmlns:a16="http://schemas.microsoft.com/office/drawing/2014/main" id="{12184C04-8FCE-7319-8A94-FA64708C91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071688"/>
            <a:ext cx="3357563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6">
            <a:extLst>
              <a:ext uri="{FF2B5EF4-FFF2-40B4-BE49-F238E27FC236}">
                <a16:creationId xmlns:a16="http://schemas.microsoft.com/office/drawing/2014/main" id="{1638170B-4919-0309-5B64-61F8428489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40</a:t>
            </a:r>
          </a:p>
        </p:txBody>
      </p:sp>
      <p:sp>
        <p:nvSpPr>
          <p:cNvPr id="8" name="Содержимое 7">
            <a:extLst>
              <a:ext uri="{FF2B5EF4-FFF2-40B4-BE49-F238E27FC236}">
                <a16:creationId xmlns:a16="http://schemas.microsoft.com/office/drawing/2014/main" id="{B9343916-A7C7-71D5-DDD5-F5D61682AED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Парообразование  по всему объему жидкости.</a:t>
            </a:r>
          </a:p>
        </p:txBody>
      </p:sp>
      <p:sp>
        <p:nvSpPr>
          <p:cNvPr id="9" name="Содержимое 8">
            <a:extLst>
              <a:ext uri="{FF2B5EF4-FFF2-40B4-BE49-F238E27FC236}">
                <a16:creationId xmlns:a16="http://schemas.microsoft.com/office/drawing/2014/main" id="{0FD6F8F1-90F8-198D-E93F-46369C19B79A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Кипение.</a:t>
            </a:r>
          </a:p>
          <a:p>
            <a:pPr eaLnBrk="1" hangingPunct="1"/>
            <a:endParaRPr lang="ru-RU" altLang="ru-RU"/>
          </a:p>
        </p:txBody>
      </p:sp>
      <p:sp>
        <p:nvSpPr>
          <p:cNvPr id="10" name="Управляющая кнопка: домой 9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83A298D-DAF9-097A-0C88-A0AC0BA5BFAF}"/>
              </a:ext>
            </a:extLst>
          </p:cNvPr>
          <p:cNvSpPr/>
          <p:nvPr/>
        </p:nvSpPr>
        <p:spPr>
          <a:xfrm>
            <a:off x="7572375" y="5715000"/>
            <a:ext cx="1071563" cy="857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2770" name="Picture 2">
            <a:extLst>
              <a:ext uri="{FF2B5EF4-FFF2-40B4-BE49-F238E27FC236}">
                <a16:creationId xmlns:a16="http://schemas.microsoft.com/office/drawing/2014/main" id="{4212ADD2-0E1B-D773-5138-E70A176CC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500188"/>
            <a:ext cx="357187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66727843-0080-2155-9B3C-19DC1F999B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Правила игры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3A6E5FC9-EDF1-C3E6-A40C-2AD119BBDC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ru-RU" altLang="ru-RU" sz="2000" dirty="0"/>
              <a:t>В игре участвуют три команды.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altLang="ru-RU" sz="2000" dirty="0"/>
              <a:t>Капитан команды </a:t>
            </a:r>
            <a:r>
              <a:rPr lang="ru-RU" altLang="ru-RU" sz="2000" dirty="0" smtClean="0"/>
              <a:t>выбирает цвет, команда </a:t>
            </a:r>
            <a:r>
              <a:rPr lang="ru-RU" altLang="ru-RU" sz="2000" dirty="0"/>
              <a:t>выбирает стоимость вопроса.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altLang="ru-RU" sz="2000" dirty="0"/>
              <a:t>Если команда дает правильный ответ, в ее актив зачисляется данная сумма.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altLang="ru-RU" sz="2000" dirty="0"/>
              <a:t>Если команда дает неправильный ответ, на вопрос имеет возможность ответить любая другая команда.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altLang="ru-RU" sz="2000" dirty="0" smtClean="0"/>
              <a:t>Вопросы команды выбирают по </a:t>
            </a:r>
            <a:r>
              <a:rPr lang="ru-RU" altLang="ru-RU" sz="2000" dirty="0"/>
              <a:t>очереди.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altLang="ru-RU" sz="2000" dirty="0"/>
              <a:t>Если </a:t>
            </a:r>
            <a:r>
              <a:rPr lang="ru-RU" altLang="ru-RU" sz="2000" dirty="0" smtClean="0"/>
              <a:t>капитан выбирает </a:t>
            </a:r>
            <a:r>
              <a:rPr lang="ru-RU" altLang="ru-RU" sz="2000" dirty="0"/>
              <a:t>фиолетовый цвет «Кот в мешке», </a:t>
            </a:r>
            <a:r>
              <a:rPr lang="ru-RU" altLang="ru-RU" sz="2000" dirty="0" smtClean="0"/>
              <a:t>команда </a:t>
            </a:r>
            <a:r>
              <a:rPr lang="ru-RU" altLang="ru-RU" sz="2000" dirty="0"/>
              <a:t>выбирает вопрос и передает его любой из команд. При правильном ответе команда, </a:t>
            </a:r>
            <a:r>
              <a:rPr lang="ru-RU" altLang="ru-RU" sz="2000" dirty="0" smtClean="0"/>
              <a:t>выбирающая вопрос, получает </a:t>
            </a:r>
            <a:r>
              <a:rPr lang="ru-RU" altLang="ru-RU" sz="2000" dirty="0"/>
              <a:t>половину стоимости вопроса.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altLang="ru-RU" sz="2000" dirty="0"/>
              <a:t>Выигрывает команда, набравшая больше количество баллов.</a:t>
            </a:r>
          </a:p>
          <a:p>
            <a:pPr marL="514350" indent="-514350" eaLnBrk="1" hangingPunct="1">
              <a:buFontTx/>
              <a:buAutoNum type="arabicPeriod"/>
            </a:pPr>
            <a:endParaRPr lang="ru-RU" altLang="ru-RU" sz="2000" dirty="0"/>
          </a:p>
          <a:p>
            <a:pPr marL="514350" indent="-514350" eaLnBrk="1" hangingPunct="1">
              <a:buFontTx/>
              <a:buAutoNum type="arabicPeriod"/>
            </a:pPr>
            <a:endParaRPr lang="ru-RU" alt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44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96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36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68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748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6">
            <a:extLst>
              <a:ext uri="{FF2B5EF4-FFF2-40B4-BE49-F238E27FC236}">
                <a16:creationId xmlns:a16="http://schemas.microsoft.com/office/drawing/2014/main" id="{27E365DF-51D5-2734-9EE4-F4565DACD0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50</a:t>
            </a:r>
          </a:p>
        </p:txBody>
      </p:sp>
      <p:sp>
        <p:nvSpPr>
          <p:cNvPr id="8" name="Содержимое 7">
            <a:extLst>
              <a:ext uri="{FF2B5EF4-FFF2-40B4-BE49-F238E27FC236}">
                <a16:creationId xmlns:a16="http://schemas.microsoft.com/office/drawing/2014/main" id="{7F344E8B-FF9A-EF91-6454-F5A4EEFAC60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При этой температуре исчезают различия в физических свойствах между жидкостью и паром.</a:t>
            </a:r>
          </a:p>
        </p:txBody>
      </p:sp>
      <p:sp>
        <p:nvSpPr>
          <p:cNvPr id="9" name="Содержимое 8">
            <a:extLst>
              <a:ext uri="{FF2B5EF4-FFF2-40B4-BE49-F238E27FC236}">
                <a16:creationId xmlns:a16="http://schemas.microsoft.com/office/drawing/2014/main" id="{09E16A1B-4415-D329-77DE-EC6CEAEDF1DC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Критическая температура.</a:t>
            </a:r>
          </a:p>
          <a:p>
            <a:pPr eaLnBrk="1" hangingPunct="1"/>
            <a:endParaRPr lang="ru-RU" altLang="ru-RU"/>
          </a:p>
        </p:txBody>
      </p:sp>
      <p:sp>
        <p:nvSpPr>
          <p:cNvPr id="10" name="Управляющая кнопка: домой 9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F54CF125-4E5F-EE05-7FDC-E290A8D371C6}"/>
              </a:ext>
            </a:extLst>
          </p:cNvPr>
          <p:cNvSpPr/>
          <p:nvPr/>
        </p:nvSpPr>
        <p:spPr>
          <a:xfrm>
            <a:off x="7572375" y="5715000"/>
            <a:ext cx="1071563" cy="857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 descr="насыщенные и ненасыщенные пары.jpg">
            <a:extLst>
              <a:ext uri="{FF2B5EF4-FFF2-40B4-BE49-F238E27FC236}">
                <a16:creationId xmlns:a16="http://schemas.microsoft.com/office/drawing/2014/main" id="{E55D38F0-F6A6-AAA0-6234-925F16B77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571744"/>
            <a:ext cx="4191008" cy="314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96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6">
            <a:extLst>
              <a:ext uri="{FF2B5EF4-FFF2-40B4-BE49-F238E27FC236}">
                <a16:creationId xmlns:a16="http://schemas.microsoft.com/office/drawing/2014/main" id="{EA8A231E-F5F9-80A4-D664-4C564F12C1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10</a:t>
            </a:r>
          </a:p>
        </p:txBody>
      </p:sp>
      <p:sp>
        <p:nvSpPr>
          <p:cNvPr id="8" name="Содержимое 7">
            <a:extLst>
              <a:ext uri="{FF2B5EF4-FFF2-40B4-BE49-F238E27FC236}">
                <a16:creationId xmlns:a16="http://schemas.microsoft.com/office/drawing/2014/main" id="{A3EA1CF8-A391-ADF8-118F-CA807438B68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Модель вещества, в которой пренебрегают силами молекулярного взаимодействия.</a:t>
            </a:r>
          </a:p>
        </p:txBody>
      </p:sp>
      <p:sp>
        <p:nvSpPr>
          <p:cNvPr id="9" name="Содержимое 8">
            <a:extLst>
              <a:ext uri="{FF2B5EF4-FFF2-40B4-BE49-F238E27FC236}">
                <a16:creationId xmlns:a16="http://schemas.microsoft.com/office/drawing/2014/main" id="{3ED67AD3-A963-9A04-682E-AD5DEE4095E8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Идеальный газ.</a:t>
            </a:r>
          </a:p>
          <a:p>
            <a:pPr eaLnBrk="1" hangingPunct="1"/>
            <a:endParaRPr lang="ru-RU" altLang="ru-RU"/>
          </a:p>
        </p:txBody>
      </p:sp>
      <p:sp>
        <p:nvSpPr>
          <p:cNvPr id="10" name="Управляющая кнопка: домой 9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C1C3786-D2D0-4533-668D-45665DB88BB1}"/>
              </a:ext>
            </a:extLst>
          </p:cNvPr>
          <p:cNvSpPr/>
          <p:nvPr/>
        </p:nvSpPr>
        <p:spPr>
          <a:xfrm>
            <a:off x="7572375" y="5715000"/>
            <a:ext cx="1071563" cy="857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 descr="Рисунок4.gif">
            <a:extLst>
              <a:ext uri="{FF2B5EF4-FFF2-40B4-BE49-F238E27FC236}">
                <a16:creationId xmlns:a16="http://schemas.microsoft.com/office/drawing/2014/main" id="{4EAC45AB-32AB-319D-49F4-55BEE6438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2701925"/>
            <a:ext cx="34417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6">
            <a:extLst>
              <a:ext uri="{FF2B5EF4-FFF2-40B4-BE49-F238E27FC236}">
                <a16:creationId xmlns:a16="http://schemas.microsoft.com/office/drawing/2014/main" id="{C9BBB18F-4B48-9AF6-6A55-3D1E27BDD1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20</a:t>
            </a:r>
          </a:p>
        </p:txBody>
      </p:sp>
      <p:sp>
        <p:nvSpPr>
          <p:cNvPr id="8" name="Содержимое 7">
            <a:extLst>
              <a:ext uri="{FF2B5EF4-FFF2-40B4-BE49-F238E27FC236}">
                <a16:creationId xmlns:a16="http://schemas.microsoft.com/office/drawing/2014/main" id="{65C4CA1D-98F0-A8B7-BBC7-E029D1DDFFB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Эта физическая величина равна отношению массы газа к количеству вещества.</a:t>
            </a:r>
          </a:p>
        </p:txBody>
      </p:sp>
      <p:sp>
        <p:nvSpPr>
          <p:cNvPr id="9" name="Содержимое 8">
            <a:extLst>
              <a:ext uri="{FF2B5EF4-FFF2-40B4-BE49-F238E27FC236}">
                <a16:creationId xmlns:a16="http://schemas.microsoft.com/office/drawing/2014/main" id="{D6478390-9832-6E61-8E55-46B148521881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Молярная масса.</a:t>
            </a:r>
          </a:p>
        </p:txBody>
      </p:sp>
      <p:sp>
        <p:nvSpPr>
          <p:cNvPr id="10" name="Управляющая кнопка: домой 9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F7428C6D-CA69-A38F-B636-C8950B428843}"/>
              </a:ext>
            </a:extLst>
          </p:cNvPr>
          <p:cNvSpPr/>
          <p:nvPr/>
        </p:nvSpPr>
        <p:spPr>
          <a:xfrm>
            <a:off x="7572375" y="5715000"/>
            <a:ext cx="1071563" cy="857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6">
            <a:extLst>
              <a:ext uri="{FF2B5EF4-FFF2-40B4-BE49-F238E27FC236}">
                <a16:creationId xmlns:a16="http://schemas.microsoft.com/office/drawing/2014/main" id="{3F421886-2B98-F716-F33B-ED84850120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30</a:t>
            </a:r>
          </a:p>
        </p:txBody>
      </p:sp>
      <p:sp>
        <p:nvSpPr>
          <p:cNvPr id="8" name="Содержимое 7">
            <a:extLst>
              <a:ext uri="{FF2B5EF4-FFF2-40B4-BE49-F238E27FC236}">
                <a16:creationId xmlns:a16="http://schemas.microsoft.com/office/drawing/2014/main" id="{0067D770-766D-3160-D0FD-DBB09D9F700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Параметр, характеризующий состояние системы при тепловом равновесии.</a:t>
            </a:r>
          </a:p>
        </p:txBody>
      </p:sp>
      <p:sp>
        <p:nvSpPr>
          <p:cNvPr id="9" name="Содержимое 8">
            <a:extLst>
              <a:ext uri="{FF2B5EF4-FFF2-40B4-BE49-F238E27FC236}">
                <a16:creationId xmlns:a16="http://schemas.microsoft.com/office/drawing/2014/main" id="{7D6CAAF4-3913-CE29-8A6F-31900DCD731C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Температура.</a:t>
            </a:r>
          </a:p>
          <a:p>
            <a:pPr eaLnBrk="1" hangingPunct="1"/>
            <a:endParaRPr lang="ru-RU" altLang="ru-RU"/>
          </a:p>
        </p:txBody>
      </p:sp>
      <p:sp>
        <p:nvSpPr>
          <p:cNvPr id="10" name="Управляющая кнопка: домой 9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C59583AA-3EE4-FC21-5EDB-0EE05DE65237}"/>
              </a:ext>
            </a:extLst>
          </p:cNvPr>
          <p:cNvSpPr/>
          <p:nvPr/>
        </p:nvSpPr>
        <p:spPr>
          <a:xfrm>
            <a:off x="7572375" y="5715000"/>
            <a:ext cx="1071563" cy="857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 descr="градусник.jpg">
            <a:extLst>
              <a:ext uri="{FF2B5EF4-FFF2-40B4-BE49-F238E27FC236}">
                <a16:creationId xmlns:a16="http://schemas.microsoft.com/office/drawing/2014/main" id="{0631ECD2-CBAC-7F04-C489-3D72598E9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571750"/>
            <a:ext cx="3238500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2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6">
            <a:extLst>
              <a:ext uri="{FF2B5EF4-FFF2-40B4-BE49-F238E27FC236}">
                <a16:creationId xmlns:a16="http://schemas.microsoft.com/office/drawing/2014/main" id="{A0D3A49C-1B99-C49D-997F-A87F4759A1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40</a:t>
            </a:r>
          </a:p>
        </p:txBody>
      </p:sp>
      <p:sp>
        <p:nvSpPr>
          <p:cNvPr id="8" name="Содержимое 7">
            <a:extLst>
              <a:ext uri="{FF2B5EF4-FFF2-40B4-BE49-F238E27FC236}">
                <a16:creationId xmlns:a16="http://schemas.microsoft.com/office/drawing/2014/main" id="{C6BB076C-C7D6-7173-B493-B623A4D338F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Функция температуры и объема. </a:t>
            </a:r>
          </a:p>
        </p:txBody>
      </p:sp>
      <p:sp>
        <p:nvSpPr>
          <p:cNvPr id="9" name="Содержимое 8">
            <a:extLst>
              <a:ext uri="{FF2B5EF4-FFF2-40B4-BE49-F238E27FC236}">
                <a16:creationId xmlns:a16="http://schemas.microsoft.com/office/drawing/2014/main" id="{545840DD-A2DF-1C56-B474-240BAD5D03C2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Внутренняя энергия.</a:t>
            </a:r>
          </a:p>
        </p:txBody>
      </p:sp>
      <p:sp>
        <p:nvSpPr>
          <p:cNvPr id="10" name="Управляющая кнопка: домой 9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2FCA8F84-D749-10BB-B9D0-733E863D9DD9}"/>
              </a:ext>
            </a:extLst>
          </p:cNvPr>
          <p:cNvSpPr/>
          <p:nvPr/>
        </p:nvSpPr>
        <p:spPr>
          <a:xfrm>
            <a:off x="7572375" y="5715000"/>
            <a:ext cx="1071563" cy="857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6">
            <a:extLst>
              <a:ext uri="{FF2B5EF4-FFF2-40B4-BE49-F238E27FC236}">
                <a16:creationId xmlns:a16="http://schemas.microsoft.com/office/drawing/2014/main" id="{A009796B-1939-85B3-EA0D-5DC7CF4434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50</a:t>
            </a:r>
          </a:p>
        </p:txBody>
      </p:sp>
      <p:sp>
        <p:nvSpPr>
          <p:cNvPr id="8" name="Содержимое 7">
            <a:extLst>
              <a:ext uri="{FF2B5EF4-FFF2-40B4-BE49-F238E27FC236}">
                <a16:creationId xmlns:a16="http://schemas.microsoft.com/office/drawing/2014/main" id="{E298C542-D3A4-5EBB-2957-941BF87F252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altLang="ru-RU" sz="2400"/>
              <a:t>При нем по представлениям классической физики прекращается тепловое движение, а по представлениям квантовой физики – совершаются нулевые колебания</a:t>
            </a:r>
            <a:r>
              <a:rPr lang="ru-RU" altLang="ru-RU"/>
              <a:t>.</a:t>
            </a:r>
          </a:p>
        </p:txBody>
      </p:sp>
      <p:sp>
        <p:nvSpPr>
          <p:cNvPr id="9" name="Содержимое 8">
            <a:extLst>
              <a:ext uri="{FF2B5EF4-FFF2-40B4-BE49-F238E27FC236}">
                <a16:creationId xmlns:a16="http://schemas.microsoft.com/office/drawing/2014/main" id="{AD89DB64-C660-C237-C2FA-A685D0E74BE1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Абсолютный нуль температур.</a:t>
            </a:r>
          </a:p>
        </p:txBody>
      </p:sp>
      <p:sp>
        <p:nvSpPr>
          <p:cNvPr id="10" name="Управляющая кнопка: домой 9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C35A6C03-2544-D7E5-1247-B062492CD2D7}"/>
              </a:ext>
            </a:extLst>
          </p:cNvPr>
          <p:cNvSpPr/>
          <p:nvPr/>
        </p:nvSpPr>
        <p:spPr>
          <a:xfrm>
            <a:off x="7572375" y="5715000"/>
            <a:ext cx="1071563" cy="857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6">
            <a:extLst>
              <a:ext uri="{FF2B5EF4-FFF2-40B4-BE49-F238E27FC236}">
                <a16:creationId xmlns:a16="http://schemas.microsoft.com/office/drawing/2014/main" id="{6B87E86F-E4DA-9B2E-81C8-5831D0B9D8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10</a:t>
            </a:r>
          </a:p>
        </p:txBody>
      </p:sp>
      <p:sp>
        <p:nvSpPr>
          <p:cNvPr id="8" name="Содержимое 7">
            <a:extLst>
              <a:ext uri="{FF2B5EF4-FFF2-40B4-BE49-F238E27FC236}">
                <a16:creationId xmlns:a16="http://schemas.microsoft.com/office/drawing/2014/main" id="{08582A5C-A0DB-FB71-8538-A76061AA8DD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Постоянная его имени – одна из самых основных физических констант, равная отношению универсальной газовой постоянной к числу Авогадро.</a:t>
            </a:r>
          </a:p>
        </p:txBody>
      </p:sp>
      <p:sp>
        <p:nvSpPr>
          <p:cNvPr id="9" name="Содержимое 8">
            <a:extLst>
              <a:ext uri="{FF2B5EF4-FFF2-40B4-BE49-F238E27FC236}">
                <a16:creationId xmlns:a16="http://schemas.microsoft.com/office/drawing/2014/main" id="{C2732147-CF5B-CBF7-683B-53F692D16210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Постоянная Больцмана.</a:t>
            </a:r>
          </a:p>
        </p:txBody>
      </p:sp>
      <p:sp>
        <p:nvSpPr>
          <p:cNvPr id="10" name="Управляющая кнопка: домой 9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DD4DE36-0A35-36EE-C843-D2300477B876}"/>
              </a:ext>
            </a:extLst>
          </p:cNvPr>
          <p:cNvSpPr/>
          <p:nvPr/>
        </p:nvSpPr>
        <p:spPr>
          <a:xfrm>
            <a:off x="7572375" y="5715000"/>
            <a:ext cx="1071563" cy="857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6">
            <a:extLst>
              <a:ext uri="{FF2B5EF4-FFF2-40B4-BE49-F238E27FC236}">
                <a16:creationId xmlns:a16="http://schemas.microsoft.com/office/drawing/2014/main" id="{E7CA9DBA-7369-1834-2FD1-82AD50723B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20</a:t>
            </a:r>
          </a:p>
        </p:txBody>
      </p:sp>
      <p:sp>
        <p:nvSpPr>
          <p:cNvPr id="8" name="Содержимое 7">
            <a:extLst>
              <a:ext uri="{FF2B5EF4-FFF2-40B4-BE49-F238E27FC236}">
                <a16:creationId xmlns:a16="http://schemas.microsoft.com/office/drawing/2014/main" id="{C1942AF2-46B5-9457-60D5-791AF2C37E6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Название стандарта:</a:t>
            </a:r>
          </a:p>
          <a:p>
            <a:pPr eaLnBrk="1" hangingPunct="1">
              <a:buFontTx/>
              <a:buNone/>
            </a:pPr>
            <a:r>
              <a:rPr lang="ru-RU" altLang="ru-RU"/>
              <a:t>Р= 101 325 Па </a:t>
            </a:r>
          </a:p>
          <a:p>
            <a:pPr eaLnBrk="1" hangingPunct="1">
              <a:buFontTx/>
              <a:buNone/>
            </a:pPr>
            <a:r>
              <a:rPr lang="ru-RU" altLang="ru-RU"/>
              <a:t>Т= 293 К</a:t>
            </a:r>
          </a:p>
        </p:txBody>
      </p:sp>
      <p:sp>
        <p:nvSpPr>
          <p:cNvPr id="9" name="Содержимое 8">
            <a:extLst>
              <a:ext uri="{FF2B5EF4-FFF2-40B4-BE49-F238E27FC236}">
                <a16:creationId xmlns:a16="http://schemas.microsoft.com/office/drawing/2014/main" id="{84F37B3E-9BAC-50CB-4AEE-102BBB01F91F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Нормальные условия</a:t>
            </a:r>
          </a:p>
        </p:txBody>
      </p:sp>
      <p:sp>
        <p:nvSpPr>
          <p:cNvPr id="10" name="Управляющая кнопка: домой 9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D545625-8FCE-CB2F-8D80-AE25B819B782}"/>
              </a:ext>
            </a:extLst>
          </p:cNvPr>
          <p:cNvSpPr/>
          <p:nvPr/>
        </p:nvSpPr>
        <p:spPr>
          <a:xfrm>
            <a:off x="7572375" y="5715000"/>
            <a:ext cx="1071563" cy="857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6">
            <a:extLst>
              <a:ext uri="{FF2B5EF4-FFF2-40B4-BE49-F238E27FC236}">
                <a16:creationId xmlns:a16="http://schemas.microsoft.com/office/drawing/2014/main" id="{4787BDEF-4E4D-405F-F9DF-765690DB11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30</a:t>
            </a:r>
          </a:p>
        </p:txBody>
      </p:sp>
      <p:sp>
        <p:nvSpPr>
          <p:cNvPr id="8" name="Содержимое 7">
            <a:extLst>
              <a:ext uri="{FF2B5EF4-FFF2-40B4-BE49-F238E27FC236}">
                <a16:creationId xmlns:a16="http://schemas.microsoft.com/office/drawing/2014/main" id="{14A4BA00-07B3-7B02-232E-9E8832C7449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В нем одном находится столько же структурных элементов, сколько в 0,012 кг углерода-12.</a:t>
            </a:r>
          </a:p>
        </p:txBody>
      </p:sp>
      <p:sp>
        <p:nvSpPr>
          <p:cNvPr id="9" name="Содержимое 8">
            <a:extLst>
              <a:ext uri="{FF2B5EF4-FFF2-40B4-BE49-F238E27FC236}">
                <a16:creationId xmlns:a16="http://schemas.microsoft.com/office/drawing/2014/main" id="{F86F1A81-8629-3784-AEED-D778FC708B62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Моль.</a:t>
            </a:r>
          </a:p>
          <a:p>
            <a:pPr eaLnBrk="1" hangingPunct="1"/>
            <a:endParaRPr lang="ru-RU" altLang="ru-RU"/>
          </a:p>
        </p:txBody>
      </p:sp>
      <p:sp>
        <p:nvSpPr>
          <p:cNvPr id="10" name="Управляющая кнопка: домой 9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E951608-BC3D-D7C7-FF79-ACC640342B64}"/>
              </a:ext>
            </a:extLst>
          </p:cNvPr>
          <p:cNvSpPr/>
          <p:nvPr/>
        </p:nvSpPr>
        <p:spPr>
          <a:xfrm>
            <a:off x="7572375" y="5715000"/>
            <a:ext cx="1071563" cy="857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 descr="1 моль.jpg">
            <a:extLst>
              <a:ext uri="{FF2B5EF4-FFF2-40B4-BE49-F238E27FC236}">
                <a16:creationId xmlns:a16="http://schemas.microsoft.com/office/drawing/2014/main" id="{04BE35DE-4FA9-8E7C-53FF-E8812A443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2214554"/>
            <a:ext cx="4786314" cy="3589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6">
            <a:extLst>
              <a:ext uri="{FF2B5EF4-FFF2-40B4-BE49-F238E27FC236}">
                <a16:creationId xmlns:a16="http://schemas.microsoft.com/office/drawing/2014/main" id="{8E14877C-E2D3-56DC-FB88-EF69F84580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40</a:t>
            </a:r>
          </a:p>
        </p:txBody>
      </p:sp>
      <p:sp>
        <p:nvSpPr>
          <p:cNvPr id="8" name="Содержимое 7">
            <a:extLst>
              <a:ext uri="{FF2B5EF4-FFF2-40B4-BE49-F238E27FC236}">
                <a16:creationId xmlns:a16="http://schemas.microsoft.com/office/drawing/2014/main" id="{4897734C-A275-D8DC-EDEA-7CAE2B96BB4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Значение универсальной газовой постоянной.</a:t>
            </a:r>
          </a:p>
        </p:txBody>
      </p:sp>
      <p:sp>
        <p:nvSpPr>
          <p:cNvPr id="9" name="Содержимое 8">
            <a:extLst>
              <a:ext uri="{FF2B5EF4-FFF2-40B4-BE49-F238E27FC236}">
                <a16:creationId xmlns:a16="http://schemas.microsoft.com/office/drawing/2014/main" id="{5790122B-9EF3-C5B9-93DB-A06F5A3BEDFB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8.31 Дж/кг*К</a:t>
            </a:r>
          </a:p>
        </p:txBody>
      </p:sp>
      <p:sp>
        <p:nvSpPr>
          <p:cNvPr id="10" name="Управляющая кнопка: домой 9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C72B773-6560-5FCF-FCAC-20580963A7CB}"/>
              </a:ext>
            </a:extLst>
          </p:cNvPr>
          <p:cNvSpPr/>
          <p:nvPr/>
        </p:nvSpPr>
        <p:spPr>
          <a:xfrm>
            <a:off x="7572375" y="5715000"/>
            <a:ext cx="1071563" cy="857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9313C343-953F-444A-6B48-453EEA5FCC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1 раунд.</a:t>
            </a:r>
          </a:p>
        </p:txBody>
      </p:sp>
      <p:graphicFrame>
        <p:nvGraphicFramePr>
          <p:cNvPr id="4" name="Содержимое 3">
            <a:extLst>
              <a:ext uri="{FF2B5EF4-FFF2-40B4-BE49-F238E27FC236}">
                <a16:creationId xmlns:a16="http://schemas.microsoft.com/office/drawing/2014/main" id="{98E06703-14D2-F02D-325B-CD4BE3A0AE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0063" y="2143125"/>
          <a:ext cx="8229600" cy="3627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5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00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0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43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820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Цвет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Тема</a:t>
                      </a:r>
                    </a:p>
                  </a:txBody>
                  <a:tcPr marT="45724" marB="45724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баллы</a:t>
                      </a:r>
                    </a:p>
                  </a:txBody>
                  <a:tcPr marT="45724" marB="45724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T="45724" marB="4572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Буквы и цифры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hlinkClick r:id="rId2" action="ppaction://hlinksldjump"/>
                        </a:rPr>
                        <a:t>10</a:t>
                      </a:r>
                      <a:endParaRPr lang="ru-RU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hlinkClick r:id="rId3" action="ppaction://hlinksldjump"/>
                        </a:rPr>
                        <a:t>20</a:t>
                      </a:r>
                      <a:endParaRPr lang="ru-RU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hlinkClick r:id="rId4" action="ppaction://hlinksldjump"/>
                        </a:rPr>
                        <a:t>30</a:t>
                      </a:r>
                      <a:endParaRPr lang="ru-RU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hlinkClick r:id="rId5" action="ppaction://hlinksldjump"/>
                        </a:rPr>
                        <a:t>40</a:t>
                      </a:r>
                      <a:endParaRPr lang="ru-RU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hlinkClick r:id="rId6" action="ppaction://hlinksldjump"/>
                        </a:rPr>
                        <a:t>50</a:t>
                      </a:r>
                      <a:endParaRPr lang="ru-RU" sz="20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T="45724" marB="4572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Что в имени твоем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hlinkClick r:id="rId7" action="ppaction://hlinksldjump"/>
                        </a:rPr>
                        <a:t>10</a:t>
                      </a:r>
                      <a:endParaRPr lang="ru-RU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hlinkClick r:id="rId8" action="ppaction://hlinksldjump"/>
                        </a:rPr>
                        <a:t>20</a:t>
                      </a:r>
                      <a:endParaRPr lang="ru-RU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hlinkClick r:id="rId9" action="ppaction://hlinksldjump"/>
                        </a:rPr>
                        <a:t>30</a:t>
                      </a:r>
                      <a:endParaRPr lang="ru-RU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hlinkClick r:id="rId10" action="ppaction://hlinksldjump"/>
                        </a:rPr>
                        <a:t>40</a:t>
                      </a:r>
                      <a:endParaRPr lang="ru-RU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hlinkClick r:id="rId11" action="ppaction://hlinksldjump"/>
                        </a:rPr>
                        <a:t>50</a:t>
                      </a:r>
                      <a:endParaRPr lang="ru-RU" sz="20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T="45724" marB="4572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Состояние вещества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hlinkClick r:id="rId12" action="ppaction://hlinksldjump"/>
                        </a:rPr>
                        <a:t>10</a:t>
                      </a:r>
                      <a:endParaRPr lang="ru-RU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hlinkClick r:id="rId13" action="ppaction://hlinksldjump"/>
                        </a:rPr>
                        <a:t>20</a:t>
                      </a:r>
                      <a:endParaRPr lang="ru-RU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hlinkClick r:id="rId14" action="ppaction://hlinksldjump"/>
                        </a:rPr>
                        <a:t>30</a:t>
                      </a:r>
                      <a:endParaRPr lang="ru-RU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hlinkClick r:id="rId15" action="ppaction://hlinksldjump"/>
                        </a:rPr>
                        <a:t>40</a:t>
                      </a:r>
                      <a:endParaRPr lang="ru-RU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hlinkClick r:id="rId16" action="ppaction://hlinksldjump"/>
                        </a:rPr>
                        <a:t>50</a:t>
                      </a:r>
                      <a:endParaRPr lang="ru-RU" sz="20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T="45724" marB="45724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Любимые определения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hlinkClick r:id="rId17" action="ppaction://hlinksldjump"/>
                        </a:rPr>
                        <a:t>10</a:t>
                      </a:r>
                      <a:endParaRPr lang="ru-RU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hlinkClick r:id="rId18" action="ppaction://hlinksldjump"/>
                        </a:rPr>
                        <a:t>20</a:t>
                      </a:r>
                      <a:endParaRPr lang="ru-RU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hlinkClick r:id="rId19" action="ppaction://hlinksldjump"/>
                        </a:rPr>
                        <a:t>30</a:t>
                      </a:r>
                      <a:endParaRPr lang="ru-RU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hlinkClick r:id="rId19" action="ppaction://hlinksldjump"/>
                        </a:rPr>
                        <a:t>40</a:t>
                      </a:r>
                      <a:endParaRPr lang="ru-RU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hlinkClick r:id="rId20" action="ppaction://hlinksldjump"/>
                        </a:rPr>
                        <a:t>50</a:t>
                      </a:r>
                      <a:endParaRPr lang="ru-RU" sz="20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Постоянство 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hlinkClick r:id="rId21" action="ppaction://hlinksldjump"/>
                        </a:rPr>
                        <a:t>10</a:t>
                      </a:r>
                      <a:endParaRPr lang="ru-RU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hlinkClick r:id="rId22" action="ppaction://hlinksldjump"/>
                        </a:rPr>
                        <a:t>20</a:t>
                      </a:r>
                      <a:endParaRPr lang="ru-RU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hlinkClick r:id="rId23" action="ppaction://hlinksldjump"/>
                        </a:rPr>
                        <a:t>30</a:t>
                      </a:r>
                      <a:endParaRPr lang="ru-RU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hlinkClick r:id="rId24" action="ppaction://hlinksldjump"/>
                        </a:rPr>
                        <a:t>40</a:t>
                      </a:r>
                      <a:endParaRPr lang="ru-RU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hlinkClick r:id="rId25" action="ppaction://hlinksldjump"/>
                        </a:rPr>
                        <a:t>50</a:t>
                      </a:r>
                      <a:endParaRPr lang="ru-RU" sz="20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T="45724" marB="45724">
                    <a:solidFill>
                      <a:srgbClr val="7030A0"/>
                    </a:solidFill>
                  </a:tcPr>
                </a:tc>
                <a:tc gridSpan="6">
                  <a:txBody>
                    <a:bodyPr/>
                    <a:lstStyle/>
                    <a:p>
                      <a:r>
                        <a:rPr lang="ru-RU" sz="2800" dirty="0"/>
                        <a:t>«Кот в мешке»</a:t>
                      </a:r>
                    </a:p>
                  </a:txBody>
                  <a:tcPr marT="45724" marB="45724"/>
                </a:tc>
                <a:tc h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6">
            <a:extLst>
              <a:ext uri="{FF2B5EF4-FFF2-40B4-BE49-F238E27FC236}">
                <a16:creationId xmlns:a16="http://schemas.microsoft.com/office/drawing/2014/main" id="{931FCF8A-AA1B-7E71-B257-C0FDA2D210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50</a:t>
            </a:r>
          </a:p>
        </p:txBody>
      </p:sp>
      <p:sp>
        <p:nvSpPr>
          <p:cNvPr id="8" name="Содержимое 7">
            <a:extLst>
              <a:ext uri="{FF2B5EF4-FFF2-40B4-BE49-F238E27FC236}">
                <a16:creationId xmlns:a16="http://schemas.microsoft.com/office/drawing/2014/main" id="{3466C80D-6278-EDE6-C7E5-09172C52301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Среднее расстояние, которое проходит молекула между двумя  последовательными соударениями.</a:t>
            </a:r>
          </a:p>
        </p:txBody>
      </p:sp>
      <p:sp>
        <p:nvSpPr>
          <p:cNvPr id="9" name="Содержимое 8">
            <a:extLst>
              <a:ext uri="{FF2B5EF4-FFF2-40B4-BE49-F238E27FC236}">
                <a16:creationId xmlns:a16="http://schemas.microsoft.com/office/drawing/2014/main" id="{4D09276B-9EF0-36C3-40F4-7750588A66FF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Длина свободного пробега.</a:t>
            </a:r>
          </a:p>
        </p:txBody>
      </p:sp>
      <p:sp>
        <p:nvSpPr>
          <p:cNvPr id="10" name="Управляющая кнопка: домой 9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879A6AA-2EC2-C6A1-3BF7-A619A916DFD1}"/>
              </a:ext>
            </a:extLst>
          </p:cNvPr>
          <p:cNvSpPr/>
          <p:nvPr/>
        </p:nvSpPr>
        <p:spPr>
          <a:xfrm>
            <a:off x="7572375" y="5715000"/>
            <a:ext cx="1071563" cy="857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6">
            <a:extLst>
              <a:ext uri="{FF2B5EF4-FFF2-40B4-BE49-F238E27FC236}">
                <a16:creationId xmlns:a16="http://schemas.microsoft.com/office/drawing/2014/main" id="{0BD4CC3C-A511-23F2-640B-5BFE26840E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20</a:t>
            </a:r>
          </a:p>
        </p:txBody>
      </p:sp>
      <p:sp>
        <p:nvSpPr>
          <p:cNvPr id="8" name="Содержимое 7">
            <a:extLst>
              <a:ext uri="{FF2B5EF4-FFF2-40B4-BE49-F238E27FC236}">
                <a16:creationId xmlns:a16="http://schemas.microsoft.com/office/drawing/2014/main" id="{7F8A1029-38BF-698A-B4A2-75F6754A133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Молярная масса углерода 0,012 кг/моль. Чему равна масса одной молекулы.</a:t>
            </a:r>
          </a:p>
        </p:txBody>
      </p:sp>
      <p:sp>
        <p:nvSpPr>
          <p:cNvPr id="9" name="Содержимое 8">
            <a:extLst>
              <a:ext uri="{FF2B5EF4-FFF2-40B4-BE49-F238E27FC236}">
                <a16:creationId xmlns:a16="http://schemas.microsoft.com/office/drawing/2014/main" id="{47CBEC61-EDC3-E9F5-AF03-399E4F184905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4*10 </a:t>
            </a:r>
            <a:r>
              <a:rPr lang="ru-RU" altLang="ru-RU" baseline="30000"/>
              <a:t>-26</a:t>
            </a:r>
            <a:r>
              <a:rPr lang="ru-RU" altLang="ru-RU"/>
              <a:t> кг</a:t>
            </a:r>
          </a:p>
        </p:txBody>
      </p:sp>
      <p:sp>
        <p:nvSpPr>
          <p:cNvPr id="10" name="Управляющая кнопка: домой 9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2E67499-A016-A1FD-6EB4-055DC0581B23}"/>
              </a:ext>
            </a:extLst>
          </p:cNvPr>
          <p:cNvSpPr/>
          <p:nvPr/>
        </p:nvSpPr>
        <p:spPr>
          <a:xfrm>
            <a:off x="7572375" y="5715000"/>
            <a:ext cx="1071563" cy="857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6">
            <a:extLst>
              <a:ext uri="{FF2B5EF4-FFF2-40B4-BE49-F238E27FC236}">
                <a16:creationId xmlns:a16="http://schemas.microsoft.com/office/drawing/2014/main" id="{814D7EA4-86F8-44ED-92EA-1EFE5E7C49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40</a:t>
            </a:r>
          </a:p>
        </p:txBody>
      </p:sp>
      <p:sp>
        <p:nvSpPr>
          <p:cNvPr id="8" name="Содержимое 7">
            <a:extLst>
              <a:ext uri="{FF2B5EF4-FFF2-40B4-BE49-F238E27FC236}">
                <a16:creationId xmlns:a16="http://schemas.microsoft.com/office/drawing/2014/main" id="{0EDAA5F2-C861-DD88-9F4D-AC6DA18E5DB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Давление газа, плотность которого 1 кг/м</a:t>
            </a:r>
            <a:r>
              <a:rPr lang="ru-RU" altLang="ru-RU" baseline="30000"/>
              <a:t>3, </a:t>
            </a:r>
            <a:r>
              <a:rPr lang="ru-RU" altLang="ru-RU"/>
              <a:t> а средняя квадратическая скорость молекул равна 300 м/с, равно…</a:t>
            </a:r>
          </a:p>
        </p:txBody>
      </p:sp>
      <p:sp>
        <p:nvSpPr>
          <p:cNvPr id="9" name="Содержимое 8">
            <a:extLst>
              <a:ext uri="{FF2B5EF4-FFF2-40B4-BE49-F238E27FC236}">
                <a16:creationId xmlns:a16="http://schemas.microsoft.com/office/drawing/2014/main" id="{00E21173-6FBE-D03C-CB4E-FB5C07D9D15F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3*10</a:t>
            </a:r>
            <a:r>
              <a:rPr lang="ru-RU" altLang="ru-RU" baseline="30000"/>
              <a:t>4</a:t>
            </a:r>
            <a:r>
              <a:rPr lang="ru-RU" altLang="ru-RU"/>
              <a:t> Па</a:t>
            </a:r>
          </a:p>
        </p:txBody>
      </p:sp>
      <p:sp>
        <p:nvSpPr>
          <p:cNvPr id="10" name="Управляющая кнопка: домой 9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C28E1B7A-93E5-23EE-8062-1362E250ED52}"/>
              </a:ext>
            </a:extLst>
          </p:cNvPr>
          <p:cNvSpPr/>
          <p:nvPr/>
        </p:nvSpPr>
        <p:spPr>
          <a:xfrm>
            <a:off x="7572375" y="5715000"/>
            <a:ext cx="1071563" cy="857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6">
            <a:extLst>
              <a:ext uri="{FF2B5EF4-FFF2-40B4-BE49-F238E27FC236}">
                <a16:creationId xmlns:a16="http://schemas.microsoft.com/office/drawing/2014/main" id="{9216A565-614E-2423-1C78-D8E595221F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60</a:t>
            </a:r>
          </a:p>
        </p:txBody>
      </p:sp>
      <p:sp>
        <p:nvSpPr>
          <p:cNvPr id="8" name="Содержимое 7">
            <a:extLst>
              <a:ext uri="{FF2B5EF4-FFF2-40B4-BE49-F238E27FC236}">
                <a16:creationId xmlns:a16="http://schemas.microsoft.com/office/drawing/2014/main" id="{27889F1C-1F39-C4D5-BABC-A12C88D2BE0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Средняя кинетическая энергия молекул при температуре – 73 </a:t>
            </a:r>
            <a:r>
              <a:rPr lang="ru-RU" altLang="ru-RU" baseline="30000"/>
              <a:t>0 </a:t>
            </a:r>
            <a:r>
              <a:rPr lang="ru-RU" altLang="ru-RU"/>
              <a:t>С равна …</a:t>
            </a:r>
          </a:p>
        </p:txBody>
      </p:sp>
      <p:sp>
        <p:nvSpPr>
          <p:cNvPr id="9" name="Содержимое 8">
            <a:extLst>
              <a:ext uri="{FF2B5EF4-FFF2-40B4-BE49-F238E27FC236}">
                <a16:creationId xmlns:a16="http://schemas.microsoft.com/office/drawing/2014/main" id="{F970AC15-882E-8A6F-48D7-159897139EF0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4,14*10</a:t>
            </a:r>
            <a:r>
              <a:rPr lang="ru-RU" altLang="ru-RU" baseline="30000"/>
              <a:t>-21</a:t>
            </a:r>
            <a:r>
              <a:rPr lang="ru-RU" altLang="ru-RU"/>
              <a:t> Дж</a:t>
            </a:r>
          </a:p>
        </p:txBody>
      </p:sp>
      <p:sp>
        <p:nvSpPr>
          <p:cNvPr id="10" name="Управляющая кнопка: домой 9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4657A0D-4718-EA93-625D-A6EED1DBD38B}"/>
              </a:ext>
            </a:extLst>
          </p:cNvPr>
          <p:cNvSpPr/>
          <p:nvPr/>
        </p:nvSpPr>
        <p:spPr>
          <a:xfrm>
            <a:off x="7572375" y="5715000"/>
            <a:ext cx="1071563" cy="857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6">
            <a:extLst>
              <a:ext uri="{FF2B5EF4-FFF2-40B4-BE49-F238E27FC236}">
                <a16:creationId xmlns:a16="http://schemas.microsoft.com/office/drawing/2014/main" id="{4F035CC1-A9C5-2FC4-93D5-B334F68161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80</a:t>
            </a:r>
          </a:p>
        </p:txBody>
      </p:sp>
      <p:sp>
        <p:nvSpPr>
          <p:cNvPr id="8" name="Содержимое 7">
            <a:extLst>
              <a:ext uri="{FF2B5EF4-FFF2-40B4-BE49-F238E27FC236}">
                <a16:creationId xmlns:a16="http://schemas.microsoft.com/office/drawing/2014/main" id="{C0B855BE-5170-053D-4062-179208271C3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Давление водорода массой 1 кг, занимающего объем 10 м</a:t>
            </a:r>
            <a:r>
              <a:rPr lang="ru-RU" altLang="ru-RU" baseline="30000"/>
              <a:t>3</a:t>
            </a:r>
            <a:r>
              <a:rPr lang="ru-RU" altLang="ru-RU"/>
              <a:t> при 127 </a:t>
            </a:r>
            <a:r>
              <a:rPr lang="ru-RU" altLang="ru-RU" baseline="30000"/>
              <a:t>0</a:t>
            </a:r>
            <a:r>
              <a:rPr lang="ru-RU" altLang="ru-RU"/>
              <a:t> С равно…</a:t>
            </a:r>
          </a:p>
        </p:txBody>
      </p:sp>
      <p:sp>
        <p:nvSpPr>
          <p:cNvPr id="9" name="Содержимое 8">
            <a:extLst>
              <a:ext uri="{FF2B5EF4-FFF2-40B4-BE49-F238E27FC236}">
                <a16:creationId xmlns:a16="http://schemas.microsoft.com/office/drawing/2014/main" id="{B2FE9E00-424B-B8D3-C1C2-D1869664181C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831 Па</a:t>
            </a:r>
          </a:p>
        </p:txBody>
      </p:sp>
      <p:sp>
        <p:nvSpPr>
          <p:cNvPr id="10" name="Управляющая кнопка: домой 9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C6A711FB-B7AB-9D1C-9186-C0F76F174C9D}"/>
              </a:ext>
            </a:extLst>
          </p:cNvPr>
          <p:cNvSpPr/>
          <p:nvPr/>
        </p:nvSpPr>
        <p:spPr>
          <a:xfrm>
            <a:off x="7572375" y="5715000"/>
            <a:ext cx="1071563" cy="857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6">
            <a:extLst>
              <a:ext uri="{FF2B5EF4-FFF2-40B4-BE49-F238E27FC236}">
                <a16:creationId xmlns:a16="http://schemas.microsoft.com/office/drawing/2014/main" id="{C7BBEEF7-9952-C9CF-619D-CC0E84792F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100</a:t>
            </a:r>
          </a:p>
        </p:txBody>
      </p:sp>
      <p:sp>
        <p:nvSpPr>
          <p:cNvPr id="8" name="Содержимое 7">
            <a:extLst>
              <a:ext uri="{FF2B5EF4-FFF2-40B4-BE49-F238E27FC236}">
                <a16:creationId xmlns:a16="http://schemas.microsoft.com/office/drawing/2014/main" id="{0CBF8AEB-DB18-8C57-5EF5-1493C8CDB9A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Газ, внутренняя энергия которого увеличилась на 300 Дж, когда ему сообщили 2 кДж теплоты, может совершить работу …</a:t>
            </a:r>
          </a:p>
        </p:txBody>
      </p:sp>
      <p:sp>
        <p:nvSpPr>
          <p:cNvPr id="9" name="Содержимое 8">
            <a:extLst>
              <a:ext uri="{FF2B5EF4-FFF2-40B4-BE49-F238E27FC236}">
                <a16:creationId xmlns:a16="http://schemas.microsoft.com/office/drawing/2014/main" id="{A344646F-EEF9-42C8-2538-B3A13D8A77A9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1700 Дж</a:t>
            </a:r>
          </a:p>
        </p:txBody>
      </p:sp>
      <p:sp>
        <p:nvSpPr>
          <p:cNvPr id="10" name="Управляющая кнопка: домой 9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8B0A054-EB5C-6947-4C65-58C0EAD5E555}"/>
              </a:ext>
            </a:extLst>
          </p:cNvPr>
          <p:cNvSpPr/>
          <p:nvPr/>
        </p:nvSpPr>
        <p:spPr>
          <a:xfrm>
            <a:off x="7572375" y="5715000"/>
            <a:ext cx="1071563" cy="857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6">
            <a:extLst>
              <a:ext uri="{FF2B5EF4-FFF2-40B4-BE49-F238E27FC236}">
                <a16:creationId xmlns:a16="http://schemas.microsoft.com/office/drawing/2014/main" id="{C9E460CA-FBCA-CD93-3E0C-A4E6AE8CED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20</a:t>
            </a:r>
          </a:p>
        </p:txBody>
      </p:sp>
      <p:sp>
        <p:nvSpPr>
          <p:cNvPr id="8" name="Содержимое 7">
            <a:extLst>
              <a:ext uri="{FF2B5EF4-FFF2-40B4-BE49-F238E27FC236}">
                <a16:creationId xmlns:a16="http://schemas.microsoft.com/office/drawing/2014/main" id="{D3456391-C994-3A7A-77F7-E988256526B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Основной закон термодинамики.</a:t>
            </a:r>
          </a:p>
        </p:txBody>
      </p:sp>
      <p:sp>
        <p:nvSpPr>
          <p:cNvPr id="10" name="Управляющая кнопка: домой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BBFD567-2C32-15CD-FC7E-FA8B143A8144}"/>
              </a:ext>
            </a:extLst>
          </p:cNvPr>
          <p:cNvSpPr/>
          <p:nvPr/>
        </p:nvSpPr>
        <p:spPr>
          <a:xfrm>
            <a:off x="7572375" y="5715000"/>
            <a:ext cx="1071563" cy="857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B64232C0-2723-71C1-135B-522D67508A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57813" y="2286000"/>
          <a:ext cx="3268662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Формула" r:id="rId4" imgW="774364" imgH="203112" progId="Equation.3">
                  <p:embed/>
                </p:oleObj>
              </mc:Choice>
              <mc:Fallback>
                <p:oleObj name="Формула" r:id="rId4" imgW="774364" imgH="203112" progId="Equation.3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B64232C0-2723-71C1-135B-522D67508A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3" y="2286000"/>
                        <a:ext cx="3268662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6">
            <a:extLst>
              <a:ext uri="{FF2B5EF4-FFF2-40B4-BE49-F238E27FC236}">
                <a16:creationId xmlns:a16="http://schemas.microsoft.com/office/drawing/2014/main" id="{D3018977-5762-507B-6A18-EE8E346AFF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40</a:t>
            </a:r>
          </a:p>
        </p:txBody>
      </p:sp>
      <p:sp>
        <p:nvSpPr>
          <p:cNvPr id="8" name="Содержимое 7">
            <a:extLst>
              <a:ext uri="{FF2B5EF4-FFF2-40B4-BE49-F238E27FC236}">
                <a16:creationId xmlns:a16="http://schemas.microsoft.com/office/drawing/2014/main" id="{30CE64D6-429B-90E0-CE80-A3117D5C43C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Основное уравнение МКТ</a:t>
            </a:r>
          </a:p>
        </p:txBody>
      </p:sp>
      <p:sp>
        <p:nvSpPr>
          <p:cNvPr id="10" name="Управляющая кнопка: домой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E3D5E97-E70A-8DFD-EE23-44B1A2998BBA}"/>
              </a:ext>
            </a:extLst>
          </p:cNvPr>
          <p:cNvSpPr/>
          <p:nvPr/>
        </p:nvSpPr>
        <p:spPr>
          <a:xfrm>
            <a:off x="7572375" y="5715000"/>
            <a:ext cx="1071563" cy="857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7" name="Содержимое 6">
            <a:extLst>
              <a:ext uri="{FF2B5EF4-FFF2-40B4-BE49-F238E27FC236}">
                <a16:creationId xmlns:a16="http://schemas.microsoft.com/office/drawing/2014/main" id="{876C4106-BB14-D350-F82C-A46237162F08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4648200" y="2868613"/>
          <a:ext cx="4038600" cy="198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Формула" r:id="rId4" imgW="799753" imgH="393529" progId="Equation.3">
                  <p:embed/>
                </p:oleObj>
              </mc:Choice>
              <mc:Fallback>
                <p:oleObj name="Формула" r:id="rId4" imgW="799753" imgH="393529" progId="Equation.3">
                  <p:embed/>
                  <p:pic>
                    <p:nvPicPr>
                      <p:cNvPr id="7" name="Содержимое 6">
                        <a:extLst>
                          <a:ext uri="{FF2B5EF4-FFF2-40B4-BE49-F238E27FC236}">
                            <a16:creationId xmlns:a16="http://schemas.microsoft.com/office/drawing/2014/main" id="{876C4106-BB14-D350-F82C-A46237162F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868613"/>
                        <a:ext cx="4038600" cy="198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6">
            <a:extLst>
              <a:ext uri="{FF2B5EF4-FFF2-40B4-BE49-F238E27FC236}">
                <a16:creationId xmlns:a16="http://schemas.microsoft.com/office/drawing/2014/main" id="{2B91552F-4FFF-D1F8-DD4F-CD3C78A69F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60</a:t>
            </a:r>
          </a:p>
        </p:txBody>
      </p:sp>
      <p:sp>
        <p:nvSpPr>
          <p:cNvPr id="8" name="Содержимое 7">
            <a:extLst>
              <a:ext uri="{FF2B5EF4-FFF2-40B4-BE49-F238E27FC236}">
                <a16:creationId xmlns:a16="http://schemas.microsoft.com/office/drawing/2014/main" id="{B97D88B7-68BD-C663-9D37-A553ABE6C86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В эту формулу входят парциальное  давление и давление насыщенного пара при данной температуре.</a:t>
            </a:r>
          </a:p>
        </p:txBody>
      </p:sp>
      <p:sp>
        <p:nvSpPr>
          <p:cNvPr id="9" name="Содержимое 8">
            <a:extLst>
              <a:ext uri="{FF2B5EF4-FFF2-40B4-BE49-F238E27FC236}">
                <a16:creationId xmlns:a16="http://schemas.microsoft.com/office/drawing/2014/main" id="{C87EC08E-4A20-00D2-51A1-65E7060B00DB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Относительная влажность.</a:t>
            </a:r>
          </a:p>
          <a:p>
            <a:pPr eaLnBrk="1" hangingPunct="1"/>
            <a:endParaRPr lang="ru-RU" alt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9299DEC-9AD5-2BA0-FBEA-39785FDBE6ED}"/>
              </a:ext>
            </a:extLst>
          </p:cNvPr>
          <p:cNvSpPr/>
          <p:nvPr/>
        </p:nvSpPr>
        <p:spPr>
          <a:xfrm>
            <a:off x="7572375" y="5715000"/>
            <a:ext cx="1071563" cy="857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16E7AB98-0440-1DC4-2C68-9665BC70EC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43500" y="2643188"/>
          <a:ext cx="3192463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Формула" r:id="rId4" imgW="837836" imgH="431613" progId="Equation.3">
                  <p:embed/>
                </p:oleObj>
              </mc:Choice>
              <mc:Fallback>
                <p:oleObj name="Формула" r:id="rId4" imgW="837836" imgH="431613" progId="Equation.3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16E7AB98-0440-1DC4-2C68-9665BC70EC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2643188"/>
                        <a:ext cx="3192463" cy="164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96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6">
            <a:extLst>
              <a:ext uri="{FF2B5EF4-FFF2-40B4-BE49-F238E27FC236}">
                <a16:creationId xmlns:a16="http://schemas.microsoft.com/office/drawing/2014/main" id="{C44392F1-935E-F3B3-6F89-121DCF02DF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80</a:t>
            </a:r>
          </a:p>
        </p:txBody>
      </p:sp>
      <p:sp>
        <p:nvSpPr>
          <p:cNvPr id="8" name="Содержимое 7">
            <a:extLst>
              <a:ext uri="{FF2B5EF4-FFF2-40B4-BE49-F238E27FC236}">
                <a16:creationId xmlns:a16="http://schemas.microsoft.com/office/drawing/2014/main" id="{EDD9990B-D36C-127F-394D-3B8E21C05CD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Для идеального газа это уравнение носит имя Клайперона-Менделеева.</a:t>
            </a:r>
          </a:p>
        </p:txBody>
      </p:sp>
      <p:sp>
        <p:nvSpPr>
          <p:cNvPr id="10" name="Управляющая кнопка: домой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D7AE367-2441-9BCC-6F09-7EDDB815F6E3}"/>
              </a:ext>
            </a:extLst>
          </p:cNvPr>
          <p:cNvSpPr/>
          <p:nvPr/>
        </p:nvSpPr>
        <p:spPr>
          <a:xfrm>
            <a:off x="7572375" y="5715000"/>
            <a:ext cx="1071563" cy="857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3E7C895B-3743-D25F-CEC2-A7570D94EB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00625" y="1714500"/>
          <a:ext cx="3484563" cy="166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Формула" r:id="rId4" imgW="825500" imgH="393700" progId="Equation.3">
                  <p:embed/>
                </p:oleObj>
              </mc:Choice>
              <mc:Fallback>
                <p:oleObj name="Формула" r:id="rId4" imgW="825500" imgH="393700" progId="Equation.3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3E7C895B-3743-D25F-CEC2-A7570D94EB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5" y="1714500"/>
                        <a:ext cx="3484563" cy="166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2FC6EAEE-54A4-B567-0F24-90730E3C9A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2 раунд</a:t>
            </a:r>
          </a:p>
        </p:txBody>
      </p:sp>
      <p:sp>
        <p:nvSpPr>
          <p:cNvPr id="5123" name="Содержимое 2">
            <a:extLst>
              <a:ext uri="{FF2B5EF4-FFF2-40B4-BE49-F238E27FC236}">
                <a16:creationId xmlns:a16="http://schemas.microsoft.com/office/drawing/2014/main" id="{7BC3B30B-B227-3E80-11E0-EC841705F8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dirty="0"/>
          </a:p>
        </p:txBody>
      </p:sp>
      <p:graphicFrame>
        <p:nvGraphicFramePr>
          <p:cNvPr id="4" name="Содержимое 3">
            <a:extLst>
              <a:ext uri="{FF2B5EF4-FFF2-40B4-BE49-F238E27FC236}">
                <a16:creationId xmlns:a16="http://schemas.microsoft.com/office/drawing/2014/main" id="{191591F9-6BFF-CCCF-1F0B-E0A346CAC6EE}"/>
              </a:ext>
            </a:extLst>
          </p:cNvPr>
          <p:cNvGraphicFramePr>
            <a:graphicFrameLocks/>
          </p:cNvGraphicFramePr>
          <p:nvPr/>
        </p:nvGraphicFramePr>
        <p:xfrm>
          <a:off x="500063" y="2143125"/>
          <a:ext cx="8229600" cy="3627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5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00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0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43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820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Цвет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Тема</a:t>
                      </a:r>
                    </a:p>
                  </a:txBody>
                  <a:tcPr marT="45724" marB="45724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баллы</a:t>
                      </a:r>
                    </a:p>
                  </a:txBody>
                  <a:tcPr marT="45724" marB="45724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T="45724" marB="4572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А ну-ка, посчитай!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hlinkClick r:id="rId2" action="ppaction://hlinksldjump"/>
                        </a:rPr>
                        <a:t>20</a:t>
                      </a:r>
                      <a:endParaRPr lang="ru-RU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hlinkClick r:id="rId3" action="ppaction://hlinksldjump"/>
                        </a:rPr>
                        <a:t>40</a:t>
                      </a:r>
                      <a:endParaRPr lang="ru-RU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hlinkClick r:id="rId4" action="ppaction://hlinksldjump"/>
                        </a:rPr>
                        <a:t>60</a:t>
                      </a:r>
                      <a:endParaRPr lang="ru-RU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hlinkClick r:id="rId5" action="ppaction://hlinksldjump"/>
                        </a:rPr>
                        <a:t>80</a:t>
                      </a:r>
                      <a:endParaRPr lang="ru-RU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hlinkClick r:id="rId6" action="ppaction://hlinksldjump"/>
                        </a:rPr>
                        <a:t>100</a:t>
                      </a:r>
                      <a:endParaRPr lang="ru-RU" sz="20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T="45724" marB="4572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Формулы и уравнения!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hlinkClick r:id="rId7" action="ppaction://hlinksldjump"/>
                        </a:rPr>
                        <a:t>20</a:t>
                      </a:r>
                      <a:endParaRPr lang="ru-RU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hlinkClick r:id="rId8" action="ppaction://hlinksldjump"/>
                        </a:rPr>
                        <a:t>40</a:t>
                      </a:r>
                      <a:endParaRPr lang="ru-RU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hlinkClick r:id="rId9" action="ppaction://hlinksldjump"/>
                        </a:rPr>
                        <a:t>60</a:t>
                      </a:r>
                      <a:endParaRPr lang="ru-RU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hlinkClick r:id="rId10" action="ppaction://hlinksldjump"/>
                        </a:rPr>
                        <a:t>80</a:t>
                      </a:r>
                      <a:endParaRPr lang="ru-RU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hlinkClick r:id="rId11" action="ppaction://hlinksldjump"/>
                        </a:rPr>
                        <a:t>100</a:t>
                      </a:r>
                      <a:endParaRPr lang="ru-RU" sz="20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T="45724" marB="4572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Устройства и машины.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hlinkClick r:id="rId12" action="ppaction://hlinksldjump"/>
                        </a:rPr>
                        <a:t>20</a:t>
                      </a:r>
                      <a:endParaRPr lang="ru-RU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hlinkClick r:id="rId13" action="ppaction://hlinksldjump"/>
                        </a:rPr>
                        <a:t>40</a:t>
                      </a:r>
                      <a:endParaRPr lang="ru-RU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hlinkClick r:id="rId14" action="ppaction://hlinksldjump"/>
                        </a:rPr>
                        <a:t>60</a:t>
                      </a:r>
                      <a:endParaRPr lang="ru-RU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hlinkClick r:id="rId15" action="ppaction://hlinksldjump"/>
                        </a:rPr>
                        <a:t>80</a:t>
                      </a:r>
                      <a:endParaRPr lang="ru-RU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hlinkClick r:id="rId16" action="ppaction://hlinksldjump"/>
                        </a:rPr>
                        <a:t>100</a:t>
                      </a:r>
                      <a:endParaRPr lang="ru-RU" sz="20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T="45724" marB="45724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Все течет, все изменяется.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hlinkClick r:id="rId17" action="ppaction://hlinksldjump"/>
                        </a:rPr>
                        <a:t>20</a:t>
                      </a:r>
                      <a:endParaRPr lang="ru-RU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hlinkClick r:id="rId18" action="ppaction://hlinksldjump"/>
                        </a:rPr>
                        <a:t>40</a:t>
                      </a:r>
                      <a:endParaRPr lang="ru-RU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hlinkClick r:id="rId19" action="ppaction://hlinksldjump"/>
                        </a:rPr>
                        <a:t>60</a:t>
                      </a:r>
                      <a:endParaRPr lang="ru-RU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hlinkClick r:id="rId20" action="ppaction://hlinksldjump"/>
                        </a:rPr>
                        <a:t>80</a:t>
                      </a:r>
                      <a:endParaRPr lang="ru-RU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hlinkClick r:id="rId21" action="ppaction://hlinksldjump"/>
                        </a:rPr>
                        <a:t>100</a:t>
                      </a:r>
                      <a:endParaRPr lang="ru-RU" sz="20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Философия.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hlinkClick r:id="rId22" action="ppaction://hlinksldjump"/>
                        </a:rPr>
                        <a:t>20</a:t>
                      </a:r>
                      <a:endParaRPr lang="ru-RU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hlinkClick r:id="rId23" action="ppaction://hlinksldjump"/>
                        </a:rPr>
                        <a:t>40</a:t>
                      </a:r>
                      <a:endParaRPr lang="ru-RU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hlinkClick r:id="rId24" action="ppaction://hlinksldjump"/>
                        </a:rPr>
                        <a:t>60</a:t>
                      </a:r>
                      <a:endParaRPr lang="ru-RU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hlinkClick r:id="rId25" action="ppaction://hlinksldjump"/>
                        </a:rPr>
                        <a:t>80</a:t>
                      </a:r>
                      <a:endParaRPr lang="ru-RU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hlinkClick r:id="rId26" action="ppaction://hlinksldjump"/>
                        </a:rPr>
                        <a:t>100</a:t>
                      </a:r>
                      <a:endParaRPr lang="ru-RU" sz="20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T="45724" marB="45724">
                    <a:solidFill>
                      <a:srgbClr val="7030A0"/>
                    </a:solidFill>
                  </a:tcPr>
                </a:tc>
                <a:tc gridSpan="6">
                  <a:txBody>
                    <a:bodyPr/>
                    <a:lstStyle/>
                    <a:p>
                      <a:r>
                        <a:rPr lang="ru-RU" sz="2800" dirty="0"/>
                        <a:t>«Кот в мешке»</a:t>
                      </a:r>
                    </a:p>
                  </a:txBody>
                  <a:tcPr marT="45724" marB="45724"/>
                </a:tc>
                <a:tc h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6">
            <a:extLst>
              <a:ext uri="{FF2B5EF4-FFF2-40B4-BE49-F238E27FC236}">
                <a16:creationId xmlns:a16="http://schemas.microsoft.com/office/drawing/2014/main" id="{6C14E3FA-D8C0-2BA0-215F-8964445247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100</a:t>
            </a:r>
          </a:p>
        </p:txBody>
      </p:sp>
      <p:sp>
        <p:nvSpPr>
          <p:cNvPr id="8" name="Содержимое 7">
            <a:extLst>
              <a:ext uri="{FF2B5EF4-FFF2-40B4-BE49-F238E27FC236}">
                <a16:creationId xmlns:a16="http://schemas.microsoft.com/office/drawing/2014/main" id="{7E763FFC-365E-804A-9317-2ADBB15317A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Формула, связывающая температуру и среднюю квадратическую  скорость молекул.</a:t>
            </a:r>
          </a:p>
        </p:txBody>
      </p:sp>
      <p:sp>
        <p:nvSpPr>
          <p:cNvPr id="10" name="Управляющая кнопка: домой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A3B037C-8F3C-3A8C-EB5C-300061E10BC5}"/>
              </a:ext>
            </a:extLst>
          </p:cNvPr>
          <p:cNvSpPr/>
          <p:nvPr/>
        </p:nvSpPr>
        <p:spPr>
          <a:xfrm>
            <a:off x="7572375" y="5715000"/>
            <a:ext cx="1071563" cy="857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3C66D314-28FC-3DC8-A119-A237908F27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25900" y="1928813"/>
          <a:ext cx="4456113" cy="170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Формула" r:id="rId4" imgW="1091726" imgH="418918" progId="Equation.3">
                  <p:embed/>
                </p:oleObj>
              </mc:Choice>
              <mc:Fallback>
                <p:oleObj name="Формула" r:id="rId4" imgW="1091726" imgH="418918" progId="Equation.3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3C66D314-28FC-3DC8-A119-A237908F27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5900" y="1928813"/>
                        <a:ext cx="4456113" cy="170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6">
            <a:extLst>
              <a:ext uri="{FF2B5EF4-FFF2-40B4-BE49-F238E27FC236}">
                <a16:creationId xmlns:a16="http://schemas.microsoft.com/office/drawing/2014/main" id="{C3310409-E0BB-AD9A-560C-6ACC331F43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20</a:t>
            </a:r>
          </a:p>
        </p:txBody>
      </p:sp>
      <p:sp>
        <p:nvSpPr>
          <p:cNvPr id="8" name="Содержимое 7">
            <a:extLst>
              <a:ext uri="{FF2B5EF4-FFF2-40B4-BE49-F238E27FC236}">
                <a16:creationId xmlns:a16="http://schemas.microsoft.com/office/drawing/2014/main" id="{4DF2A9E8-30B4-7781-7954-6EB83658055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Она преобразует внутреннюю энергию топлива в механическую работу.</a:t>
            </a:r>
          </a:p>
        </p:txBody>
      </p:sp>
      <p:sp>
        <p:nvSpPr>
          <p:cNvPr id="9" name="Содержимое 8">
            <a:extLst>
              <a:ext uri="{FF2B5EF4-FFF2-40B4-BE49-F238E27FC236}">
                <a16:creationId xmlns:a16="http://schemas.microsoft.com/office/drawing/2014/main" id="{638C273E-8CBC-4570-4802-81AB09899FC5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Тепловая машина.</a:t>
            </a:r>
          </a:p>
        </p:txBody>
      </p:sp>
      <p:sp>
        <p:nvSpPr>
          <p:cNvPr id="10" name="Управляющая кнопка: домой 9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A93B0EC-9889-403C-3265-05387AF9EFF9}"/>
              </a:ext>
            </a:extLst>
          </p:cNvPr>
          <p:cNvSpPr/>
          <p:nvPr/>
        </p:nvSpPr>
        <p:spPr>
          <a:xfrm>
            <a:off x="7572375" y="5715000"/>
            <a:ext cx="1071563" cy="857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 descr="тепловой двигатель анимация.gif">
            <a:extLst>
              <a:ext uri="{FF2B5EF4-FFF2-40B4-BE49-F238E27FC236}">
                <a16:creationId xmlns:a16="http://schemas.microsoft.com/office/drawing/2014/main" id="{4C62B913-83F4-C1E8-D3C2-D351B9535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2286000"/>
            <a:ext cx="185737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4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6">
            <a:extLst>
              <a:ext uri="{FF2B5EF4-FFF2-40B4-BE49-F238E27FC236}">
                <a16:creationId xmlns:a16="http://schemas.microsoft.com/office/drawing/2014/main" id="{448C33A5-4288-1793-F594-F95EC6099C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40</a:t>
            </a:r>
          </a:p>
        </p:txBody>
      </p:sp>
      <p:sp>
        <p:nvSpPr>
          <p:cNvPr id="8" name="Содержимое 7">
            <a:extLst>
              <a:ext uri="{FF2B5EF4-FFF2-40B4-BE49-F238E27FC236}">
                <a16:creationId xmlns:a16="http://schemas.microsoft.com/office/drawing/2014/main" id="{EE3DCC08-6143-E129-CFB4-71C074E2BBA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Характеристика эффективности какого-либо устройства.</a:t>
            </a:r>
          </a:p>
        </p:txBody>
      </p:sp>
      <p:sp>
        <p:nvSpPr>
          <p:cNvPr id="9" name="Содержимое 8">
            <a:extLst>
              <a:ext uri="{FF2B5EF4-FFF2-40B4-BE49-F238E27FC236}">
                <a16:creationId xmlns:a16="http://schemas.microsoft.com/office/drawing/2014/main" id="{B277A048-7E68-8EF2-674F-CA99F9516F14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КПД</a:t>
            </a:r>
          </a:p>
        </p:txBody>
      </p:sp>
      <p:sp>
        <p:nvSpPr>
          <p:cNvPr id="10" name="Управляющая кнопка: домой 9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D3EF171-0AAB-EFA5-1A99-5F20824A6AA4}"/>
              </a:ext>
            </a:extLst>
          </p:cNvPr>
          <p:cNvSpPr/>
          <p:nvPr/>
        </p:nvSpPr>
        <p:spPr>
          <a:xfrm>
            <a:off x="7572375" y="5715000"/>
            <a:ext cx="1071563" cy="857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 descr="характеристики паровых двигателей.gif">
            <a:extLst>
              <a:ext uri="{FF2B5EF4-FFF2-40B4-BE49-F238E27FC236}">
                <a16:creationId xmlns:a16="http://schemas.microsoft.com/office/drawing/2014/main" id="{9CA6C64E-3D43-CB91-CB9A-6991C6CEB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071688"/>
            <a:ext cx="504825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6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6">
            <a:extLst>
              <a:ext uri="{FF2B5EF4-FFF2-40B4-BE49-F238E27FC236}">
                <a16:creationId xmlns:a16="http://schemas.microsoft.com/office/drawing/2014/main" id="{C0D89F6A-A0A0-9513-57EF-F73BF266AF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60</a:t>
            </a:r>
          </a:p>
        </p:txBody>
      </p:sp>
      <p:sp>
        <p:nvSpPr>
          <p:cNvPr id="8" name="Содержимое 7">
            <a:extLst>
              <a:ext uri="{FF2B5EF4-FFF2-40B4-BE49-F238E27FC236}">
                <a16:creationId xmlns:a16="http://schemas.microsoft.com/office/drawing/2014/main" id="{CFB6A581-4DD5-47A7-0130-1F29826A95D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Заявки на них с 1775 года отказалась рассматривать Парижская академия наук.</a:t>
            </a:r>
          </a:p>
        </p:txBody>
      </p:sp>
      <p:sp>
        <p:nvSpPr>
          <p:cNvPr id="9" name="Содержимое 8">
            <a:extLst>
              <a:ext uri="{FF2B5EF4-FFF2-40B4-BE49-F238E27FC236}">
                <a16:creationId xmlns:a16="http://schemas.microsoft.com/office/drawing/2014/main" id="{847DFE7E-8E55-8694-5ADA-B4EED6C49087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Вечные двигатели.</a:t>
            </a:r>
          </a:p>
          <a:p>
            <a:pPr eaLnBrk="1" hangingPunct="1"/>
            <a:endParaRPr lang="ru-RU" altLang="ru-RU"/>
          </a:p>
        </p:txBody>
      </p:sp>
      <p:sp>
        <p:nvSpPr>
          <p:cNvPr id="10" name="Управляющая кнопка: домой 9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74C451F-6E8A-42AB-70E4-DDBA6FAFC487}"/>
              </a:ext>
            </a:extLst>
          </p:cNvPr>
          <p:cNvSpPr/>
          <p:nvPr/>
        </p:nvSpPr>
        <p:spPr>
          <a:xfrm>
            <a:off x="7572375" y="5715000"/>
            <a:ext cx="1071563" cy="857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6">
            <a:extLst>
              <a:ext uri="{FF2B5EF4-FFF2-40B4-BE49-F238E27FC236}">
                <a16:creationId xmlns:a16="http://schemas.microsoft.com/office/drawing/2014/main" id="{E4DE9E78-DA49-A3B1-6AB1-F43ACBDEA3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80</a:t>
            </a:r>
          </a:p>
        </p:txBody>
      </p:sp>
      <p:sp>
        <p:nvSpPr>
          <p:cNvPr id="8" name="Содержимое 7">
            <a:extLst>
              <a:ext uri="{FF2B5EF4-FFF2-40B4-BE49-F238E27FC236}">
                <a16:creationId xmlns:a16="http://schemas.microsoft.com/office/drawing/2014/main" id="{F2AAB595-1695-BDF8-A8D5-6D4848F739B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КПД идеальной тепловой машины, холодильник которого имеет температуру 17</a:t>
            </a:r>
            <a:r>
              <a:rPr lang="ru-RU" altLang="ru-RU" baseline="30000"/>
              <a:t>0</a:t>
            </a:r>
            <a:r>
              <a:rPr lang="ru-RU" altLang="ru-RU"/>
              <a:t> С, а нагреватель 97</a:t>
            </a:r>
            <a:r>
              <a:rPr lang="ru-RU" altLang="ru-RU" baseline="30000"/>
              <a:t>0</a:t>
            </a:r>
            <a:r>
              <a:rPr lang="ru-RU" altLang="ru-RU"/>
              <a:t> С равен …</a:t>
            </a:r>
          </a:p>
        </p:txBody>
      </p:sp>
      <p:sp>
        <p:nvSpPr>
          <p:cNvPr id="9" name="Содержимое 8">
            <a:extLst>
              <a:ext uri="{FF2B5EF4-FFF2-40B4-BE49-F238E27FC236}">
                <a16:creationId xmlns:a16="http://schemas.microsoft.com/office/drawing/2014/main" id="{8906081E-BF87-43F5-97DD-1BD0633FBB0D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22%</a:t>
            </a:r>
          </a:p>
        </p:txBody>
      </p:sp>
      <p:sp>
        <p:nvSpPr>
          <p:cNvPr id="10" name="Управляющая кнопка: домой 9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FBB2A441-27C1-C182-11BA-03F59F37772D}"/>
              </a:ext>
            </a:extLst>
          </p:cNvPr>
          <p:cNvSpPr/>
          <p:nvPr/>
        </p:nvSpPr>
        <p:spPr>
          <a:xfrm>
            <a:off x="7572375" y="5715000"/>
            <a:ext cx="1071563" cy="857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6">
            <a:extLst>
              <a:ext uri="{FF2B5EF4-FFF2-40B4-BE49-F238E27FC236}">
                <a16:creationId xmlns:a16="http://schemas.microsoft.com/office/drawing/2014/main" id="{E6D5BE40-08DA-B097-B525-044477F0E2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100</a:t>
            </a:r>
          </a:p>
        </p:txBody>
      </p:sp>
      <p:sp>
        <p:nvSpPr>
          <p:cNvPr id="8" name="Содержимое 7">
            <a:extLst>
              <a:ext uri="{FF2B5EF4-FFF2-40B4-BE49-F238E27FC236}">
                <a16:creationId xmlns:a16="http://schemas.microsoft.com/office/drawing/2014/main" id="{D5EAAE3D-1F30-425F-3FFC-E91471619C2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В предложенной изобретателем тепловой машине вся теплота полученная от тела, полностью переходит в работу. Бывает ли такое?</a:t>
            </a:r>
          </a:p>
        </p:txBody>
      </p:sp>
      <p:sp>
        <p:nvSpPr>
          <p:cNvPr id="9" name="Содержимое 8">
            <a:extLst>
              <a:ext uri="{FF2B5EF4-FFF2-40B4-BE49-F238E27FC236}">
                <a16:creationId xmlns:a16="http://schemas.microsoft.com/office/drawing/2014/main" id="{574876FC-94DA-558C-7616-55EBA2A324D1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Да. Пример – изотермическое расширение газа. Это не циклический процесс, поэтому не противоречит второму закону термодинамики.</a:t>
            </a:r>
          </a:p>
        </p:txBody>
      </p:sp>
      <p:sp>
        <p:nvSpPr>
          <p:cNvPr id="10" name="Управляющая кнопка: домой 9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8D30668-B43C-E600-01A6-BCED3A4F871E}"/>
              </a:ext>
            </a:extLst>
          </p:cNvPr>
          <p:cNvSpPr/>
          <p:nvPr/>
        </p:nvSpPr>
        <p:spPr>
          <a:xfrm>
            <a:off x="7572375" y="5715000"/>
            <a:ext cx="1071563" cy="857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6">
            <a:extLst>
              <a:ext uri="{FF2B5EF4-FFF2-40B4-BE49-F238E27FC236}">
                <a16:creationId xmlns:a16="http://schemas.microsoft.com/office/drawing/2014/main" id="{C7962788-BA7B-A69F-0F75-994C211797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20</a:t>
            </a:r>
          </a:p>
        </p:txBody>
      </p:sp>
      <p:sp>
        <p:nvSpPr>
          <p:cNvPr id="8" name="Содержимое 7">
            <a:extLst>
              <a:ext uri="{FF2B5EF4-FFF2-40B4-BE49-F238E27FC236}">
                <a16:creationId xmlns:a16="http://schemas.microsoft.com/office/drawing/2014/main" id="{2373038B-9977-6087-FD9E-B4CCE32A269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Они бываю обратимые, необратимые, природные, механические.</a:t>
            </a:r>
          </a:p>
        </p:txBody>
      </p:sp>
      <p:sp>
        <p:nvSpPr>
          <p:cNvPr id="9" name="Содержимое 8">
            <a:extLst>
              <a:ext uri="{FF2B5EF4-FFF2-40B4-BE49-F238E27FC236}">
                <a16:creationId xmlns:a16="http://schemas.microsoft.com/office/drawing/2014/main" id="{075031F8-BA81-68BE-F8A1-38642F0D449B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Процесс.</a:t>
            </a:r>
          </a:p>
        </p:txBody>
      </p:sp>
      <p:sp>
        <p:nvSpPr>
          <p:cNvPr id="10" name="Управляющая кнопка: домой 9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1536274-9E64-3BBF-C9F0-E04CBF890F24}"/>
              </a:ext>
            </a:extLst>
          </p:cNvPr>
          <p:cNvSpPr/>
          <p:nvPr/>
        </p:nvSpPr>
        <p:spPr>
          <a:xfrm>
            <a:off x="7572375" y="5715000"/>
            <a:ext cx="1071563" cy="857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6">
            <a:extLst>
              <a:ext uri="{FF2B5EF4-FFF2-40B4-BE49-F238E27FC236}">
                <a16:creationId xmlns:a16="http://schemas.microsoft.com/office/drawing/2014/main" id="{CDA970C7-A54C-4E1F-FF0C-EBC2ABC125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40</a:t>
            </a:r>
          </a:p>
        </p:txBody>
      </p:sp>
      <p:sp>
        <p:nvSpPr>
          <p:cNvPr id="8" name="Содержимое 7">
            <a:extLst>
              <a:ext uri="{FF2B5EF4-FFF2-40B4-BE49-F238E27FC236}">
                <a16:creationId xmlns:a16="http://schemas.microsoft.com/office/drawing/2014/main" id="{74D8ADBA-7708-D829-F1F4-2F823EB5649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Эта приставка есть у всех процессов с неизменным параметром.</a:t>
            </a:r>
          </a:p>
        </p:txBody>
      </p:sp>
      <p:sp>
        <p:nvSpPr>
          <p:cNvPr id="9" name="Содержимое 8">
            <a:extLst>
              <a:ext uri="{FF2B5EF4-FFF2-40B4-BE49-F238E27FC236}">
                <a16:creationId xmlns:a16="http://schemas.microsoft.com/office/drawing/2014/main" id="{F239B499-0D17-87F7-783D-522CAC11823B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ИЗО</a:t>
            </a:r>
          </a:p>
        </p:txBody>
      </p:sp>
      <p:sp>
        <p:nvSpPr>
          <p:cNvPr id="10" name="Управляющая кнопка: домой 9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BBCE662-8F2C-0E80-BC75-9FDE4C395F6D}"/>
              </a:ext>
            </a:extLst>
          </p:cNvPr>
          <p:cNvSpPr/>
          <p:nvPr/>
        </p:nvSpPr>
        <p:spPr>
          <a:xfrm>
            <a:off x="7572375" y="5715000"/>
            <a:ext cx="1071563" cy="857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6">
            <a:extLst>
              <a:ext uri="{FF2B5EF4-FFF2-40B4-BE49-F238E27FC236}">
                <a16:creationId xmlns:a16="http://schemas.microsoft.com/office/drawing/2014/main" id="{2F7C45B5-F70A-FBBE-6F73-D8847AA217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60</a:t>
            </a:r>
          </a:p>
        </p:txBody>
      </p:sp>
      <p:sp>
        <p:nvSpPr>
          <p:cNvPr id="8" name="Содержимое 7">
            <a:extLst>
              <a:ext uri="{FF2B5EF4-FFF2-40B4-BE49-F238E27FC236}">
                <a16:creationId xmlns:a16="http://schemas.microsoft.com/office/drawing/2014/main" id="{7D212134-95D1-C95F-194E-D86F3F10F61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К ним относятся диффузия, теплопроводность, горение, вязкое трение жидкости.</a:t>
            </a:r>
          </a:p>
        </p:txBody>
      </p:sp>
      <p:sp>
        <p:nvSpPr>
          <p:cNvPr id="9" name="Содержимое 8">
            <a:extLst>
              <a:ext uri="{FF2B5EF4-FFF2-40B4-BE49-F238E27FC236}">
                <a16:creationId xmlns:a16="http://schemas.microsoft.com/office/drawing/2014/main" id="{50A59FD3-A53B-4838-722D-7A02F6AC5C79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Необратимые процессы.</a:t>
            </a:r>
          </a:p>
        </p:txBody>
      </p:sp>
      <p:sp>
        <p:nvSpPr>
          <p:cNvPr id="10" name="Управляющая кнопка: домой 9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6E41FF0-0F78-A4E4-33EA-C11E4A2A4CEF}"/>
              </a:ext>
            </a:extLst>
          </p:cNvPr>
          <p:cNvSpPr/>
          <p:nvPr/>
        </p:nvSpPr>
        <p:spPr>
          <a:xfrm>
            <a:off x="7572375" y="5715000"/>
            <a:ext cx="1071563" cy="857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6">
            <a:extLst>
              <a:ext uri="{FF2B5EF4-FFF2-40B4-BE49-F238E27FC236}">
                <a16:creationId xmlns:a16="http://schemas.microsoft.com/office/drawing/2014/main" id="{97758AD0-EDD5-4CAB-6AD5-4A355B0288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80</a:t>
            </a:r>
          </a:p>
        </p:txBody>
      </p:sp>
      <p:sp>
        <p:nvSpPr>
          <p:cNvPr id="8" name="Содержимое 7">
            <a:extLst>
              <a:ext uri="{FF2B5EF4-FFF2-40B4-BE49-F238E27FC236}">
                <a16:creationId xmlns:a16="http://schemas.microsoft.com/office/drawing/2014/main" id="{93BD4A41-F5C6-DAAC-B0C4-D9435E0C36C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Он происходит либо очень быстро, либо в теплоизолирующей оболочке.</a:t>
            </a:r>
          </a:p>
        </p:txBody>
      </p:sp>
      <p:sp>
        <p:nvSpPr>
          <p:cNvPr id="9" name="Содержимое 8">
            <a:extLst>
              <a:ext uri="{FF2B5EF4-FFF2-40B4-BE49-F238E27FC236}">
                <a16:creationId xmlns:a16="http://schemas.microsoft.com/office/drawing/2014/main" id="{E0747578-5A6A-E15F-6E03-DEC7BBAE91EA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Адиабатный процесс.</a:t>
            </a:r>
          </a:p>
        </p:txBody>
      </p:sp>
      <p:sp>
        <p:nvSpPr>
          <p:cNvPr id="10" name="Управляющая кнопка: домой 9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BBF9D20-7CCB-4268-2B64-9FC1940ABEAE}"/>
              </a:ext>
            </a:extLst>
          </p:cNvPr>
          <p:cNvSpPr/>
          <p:nvPr/>
        </p:nvSpPr>
        <p:spPr>
          <a:xfrm>
            <a:off x="7572375" y="5715000"/>
            <a:ext cx="1071563" cy="857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15A3916C-456F-0BF3-C982-406DFD4EF9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3 раунд</a:t>
            </a:r>
          </a:p>
        </p:txBody>
      </p:sp>
      <p:sp>
        <p:nvSpPr>
          <p:cNvPr id="6147" name="Содержимое 2">
            <a:extLst>
              <a:ext uri="{FF2B5EF4-FFF2-40B4-BE49-F238E27FC236}">
                <a16:creationId xmlns:a16="http://schemas.microsoft.com/office/drawing/2014/main" id="{9F71DF23-BAA9-D448-65BF-5F9EE45493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828675"/>
          </a:xfrm>
        </p:spPr>
        <p:txBody>
          <a:bodyPr/>
          <a:lstStyle/>
          <a:p>
            <a:pPr eaLnBrk="1" hangingPunct="1"/>
            <a:r>
              <a:rPr lang="ru-RU" altLang="ru-RU"/>
              <a:t>Так выглядит цикл в осях РТ. Как он выглядит в осях </a:t>
            </a:r>
            <a:r>
              <a:rPr lang="en-US" altLang="ru-RU"/>
              <a:t>PV</a:t>
            </a:r>
            <a:r>
              <a:rPr lang="ru-RU" altLang="ru-RU"/>
              <a:t>?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5D93A2E6-1D94-D402-EA7D-F28AC186194C}"/>
              </a:ext>
            </a:extLst>
          </p:cNvPr>
          <p:cNvCxnSpPr/>
          <p:nvPr/>
        </p:nvCxnSpPr>
        <p:spPr>
          <a:xfrm rot="5400000" flipH="1" flipV="1">
            <a:off x="-680243" y="4464844"/>
            <a:ext cx="30734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0CAA4416-7CFC-0581-2D76-7B528DF03093}"/>
              </a:ext>
            </a:extLst>
          </p:cNvPr>
          <p:cNvCxnSpPr/>
          <p:nvPr/>
        </p:nvCxnSpPr>
        <p:spPr>
          <a:xfrm flipV="1">
            <a:off x="857250" y="5929313"/>
            <a:ext cx="3357563" cy="11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A684261-40AF-7FA4-97E2-730F0D3CFEDA}"/>
              </a:ext>
            </a:extLst>
          </p:cNvPr>
          <p:cNvCxnSpPr/>
          <p:nvPr/>
        </p:nvCxnSpPr>
        <p:spPr>
          <a:xfrm rot="5400000" flipH="1" flipV="1">
            <a:off x="285750" y="4143375"/>
            <a:ext cx="2357438" cy="121443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1B52B8EE-E71C-1D64-8896-3AC67681FA23}"/>
              </a:ext>
            </a:extLst>
          </p:cNvPr>
          <p:cNvCxnSpPr/>
          <p:nvPr/>
        </p:nvCxnSpPr>
        <p:spPr>
          <a:xfrm rot="5400000" flipH="1" flipV="1">
            <a:off x="1035844" y="3893344"/>
            <a:ext cx="1357313" cy="71437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5808A064-10D9-FEDB-9E74-879999F6DA6D}"/>
              </a:ext>
            </a:extLst>
          </p:cNvPr>
          <p:cNvCxnSpPr/>
          <p:nvPr/>
        </p:nvCxnSpPr>
        <p:spPr>
          <a:xfrm>
            <a:off x="2071688" y="3571875"/>
            <a:ext cx="1785937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34BE202F-0994-34CF-3C5C-C8BCE85831B2}"/>
              </a:ext>
            </a:extLst>
          </p:cNvPr>
          <p:cNvCxnSpPr/>
          <p:nvPr/>
        </p:nvCxnSpPr>
        <p:spPr>
          <a:xfrm rot="5400000">
            <a:off x="3144044" y="4214019"/>
            <a:ext cx="1285875" cy="158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14A5EC35-6E27-C547-A01E-8E6DA93CAB26}"/>
              </a:ext>
            </a:extLst>
          </p:cNvPr>
          <p:cNvCxnSpPr/>
          <p:nvPr/>
        </p:nvCxnSpPr>
        <p:spPr>
          <a:xfrm rot="10800000">
            <a:off x="1357313" y="4857750"/>
            <a:ext cx="2428875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5" name="TextBox 21">
            <a:extLst>
              <a:ext uri="{FF2B5EF4-FFF2-40B4-BE49-F238E27FC236}">
                <a16:creationId xmlns:a16="http://schemas.microsoft.com/office/drawing/2014/main" id="{6E6F2018-E4DF-29A4-5A43-CD9EB9EE2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85750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Р</a:t>
            </a:r>
          </a:p>
        </p:txBody>
      </p:sp>
      <p:sp>
        <p:nvSpPr>
          <p:cNvPr id="6156" name="TextBox 22">
            <a:extLst>
              <a:ext uri="{FF2B5EF4-FFF2-40B4-BE49-F238E27FC236}">
                <a16:creationId xmlns:a16="http://schemas.microsoft.com/office/drawing/2014/main" id="{E01E698D-D198-FDB6-AB52-C0F6B1669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6072188"/>
            <a:ext cx="714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Т</a:t>
            </a:r>
          </a:p>
        </p:txBody>
      </p:sp>
      <p:sp>
        <p:nvSpPr>
          <p:cNvPr id="6157" name="TextBox 23">
            <a:extLst>
              <a:ext uri="{FF2B5EF4-FFF2-40B4-BE49-F238E27FC236}">
                <a16:creationId xmlns:a16="http://schemas.microsoft.com/office/drawing/2014/main" id="{9B282CBA-D15D-87FD-6705-FC4284B47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30718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1</a:t>
            </a:r>
          </a:p>
        </p:txBody>
      </p:sp>
      <p:sp>
        <p:nvSpPr>
          <p:cNvPr id="6158" name="TextBox 24">
            <a:extLst>
              <a:ext uri="{FF2B5EF4-FFF2-40B4-BE49-F238E27FC236}">
                <a16:creationId xmlns:a16="http://schemas.microsoft.com/office/drawing/2014/main" id="{D52DE975-E879-C8E1-7D0E-5369C1854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314325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2</a:t>
            </a:r>
          </a:p>
        </p:txBody>
      </p:sp>
      <p:sp>
        <p:nvSpPr>
          <p:cNvPr id="6159" name="TextBox 25">
            <a:extLst>
              <a:ext uri="{FF2B5EF4-FFF2-40B4-BE49-F238E27FC236}">
                <a16:creationId xmlns:a16="http://schemas.microsoft.com/office/drawing/2014/main" id="{506B14BA-1E2C-39F8-5D64-FDF8B3EBF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3" y="4929188"/>
            <a:ext cx="500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3</a:t>
            </a:r>
          </a:p>
        </p:txBody>
      </p:sp>
      <p:sp>
        <p:nvSpPr>
          <p:cNvPr id="6160" name="TextBox 26">
            <a:extLst>
              <a:ext uri="{FF2B5EF4-FFF2-40B4-BE49-F238E27FC236}">
                <a16:creationId xmlns:a16="http://schemas.microsoft.com/office/drawing/2014/main" id="{F0B0A398-74FD-147D-3922-C6865552E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500062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4</a:t>
            </a: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2BB585AA-8230-BE8F-CFFF-49096D967057}"/>
              </a:ext>
            </a:extLst>
          </p:cNvPr>
          <p:cNvCxnSpPr/>
          <p:nvPr/>
        </p:nvCxnSpPr>
        <p:spPr>
          <a:xfrm rot="5400000" flipH="1" flipV="1">
            <a:off x="3536951" y="4464050"/>
            <a:ext cx="3071812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46209CF3-7F3D-0B11-B4AB-3A0E2C5CF548}"/>
              </a:ext>
            </a:extLst>
          </p:cNvPr>
          <p:cNvCxnSpPr/>
          <p:nvPr/>
        </p:nvCxnSpPr>
        <p:spPr>
          <a:xfrm flipV="1">
            <a:off x="5072063" y="6000750"/>
            <a:ext cx="3214687" cy="9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329AEA59-69EB-8576-4FE2-BA044AE720FB}"/>
              </a:ext>
            </a:extLst>
          </p:cNvPr>
          <p:cNvCxnSpPr/>
          <p:nvPr/>
        </p:nvCxnSpPr>
        <p:spPr>
          <a:xfrm flipV="1">
            <a:off x="5715000" y="3571875"/>
            <a:ext cx="1571625" cy="9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2E3E2CDC-CB3E-9CC1-48EE-EC2BB3679B48}"/>
              </a:ext>
            </a:extLst>
          </p:cNvPr>
          <p:cNvCxnSpPr/>
          <p:nvPr/>
        </p:nvCxnSpPr>
        <p:spPr>
          <a:xfrm rot="5400000" flipH="1" flipV="1">
            <a:off x="4965700" y="4322763"/>
            <a:ext cx="150018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B943927F-00A3-70F5-FC59-70164BB31B14}"/>
              </a:ext>
            </a:extLst>
          </p:cNvPr>
          <p:cNvCxnSpPr/>
          <p:nvPr/>
        </p:nvCxnSpPr>
        <p:spPr>
          <a:xfrm rot="10800000">
            <a:off x="5715000" y="5062538"/>
            <a:ext cx="2143125" cy="9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Дуга 40">
            <a:extLst>
              <a:ext uri="{FF2B5EF4-FFF2-40B4-BE49-F238E27FC236}">
                <a16:creationId xmlns:a16="http://schemas.microsoft.com/office/drawing/2014/main" id="{AA379F5B-37CE-75AB-E1DD-3C583AF8EFBD}"/>
              </a:ext>
            </a:extLst>
          </p:cNvPr>
          <p:cNvSpPr/>
          <p:nvPr/>
        </p:nvSpPr>
        <p:spPr>
          <a:xfrm rot="10800000">
            <a:off x="7215188" y="2071688"/>
            <a:ext cx="1714500" cy="3071812"/>
          </a:xfrm>
          <a:prstGeom prst="arc">
            <a:avLst>
              <a:gd name="adj1" fmla="val 16869428"/>
              <a:gd name="adj2" fmla="val 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309E7D1-51EE-C2A9-2DFE-9130B9AF5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3071813"/>
            <a:ext cx="642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FD02CD6-7E34-C98B-F6CC-14E5E6897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0" y="3071813"/>
            <a:ext cx="642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9139855-4B32-365F-14A7-2CB591AD1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6688" y="5143500"/>
            <a:ext cx="385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60334C8-0D3E-CE46-AFA0-8CFE366E1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5214938"/>
            <a:ext cx="642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4</a:t>
            </a:r>
          </a:p>
        </p:txBody>
      </p:sp>
      <p:sp>
        <p:nvSpPr>
          <p:cNvPr id="27" name="Управляющая кнопка: в конец 26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5D16808D-E424-2CE4-B5A0-15123CC8AA89}"/>
              </a:ext>
            </a:extLst>
          </p:cNvPr>
          <p:cNvSpPr/>
          <p:nvPr/>
        </p:nvSpPr>
        <p:spPr>
          <a:xfrm>
            <a:off x="7572375" y="6143625"/>
            <a:ext cx="1571625" cy="714375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43" grpId="0"/>
      <p:bldP spid="45" grpId="0"/>
      <p:bldP spid="4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6">
            <a:extLst>
              <a:ext uri="{FF2B5EF4-FFF2-40B4-BE49-F238E27FC236}">
                <a16:creationId xmlns:a16="http://schemas.microsoft.com/office/drawing/2014/main" id="{0EE57B07-D5C3-8F0D-8C41-B6282442A9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100</a:t>
            </a:r>
          </a:p>
        </p:txBody>
      </p:sp>
      <p:sp>
        <p:nvSpPr>
          <p:cNvPr id="8" name="Содержимое 7">
            <a:extLst>
              <a:ext uri="{FF2B5EF4-FFF2-40B4-BE49-F238E27FC236}">
                <a16:creationId xmlns:a16="http://schemas.microsoft.com/office/drawing/2014/main" id="{D6776437-2A4E-81BA-C062-D44B40E4774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257675" cy="4525963"/>
          </a:xfrm>
        </p:spPr>
        <p:txBody>
          <a:bodyPr/>
          <a:lstStyle/>
          <a:p>
            <a:pPr eaLnBrk="1" hangingPunct="1"/>
            <a:r>
              <a:rPr lang="ru-RU" altLang="ru-RU"/>
              <a:t>Изменение внутренней энергии гелия массой 4 кг при увеличении температуры на 20</a:t>
            </a:r>
            <a:r>
              <a:rPr lang="ru-RU" altLang="ru-RU" baseline="30000"/>
              <a:t>0</a:t>
            </a:r>
            <a:r>
              <a:rPr lang="ru-RU" altLang="ru-RU"/>
              <a:t> С равно…</a:t>
            </a:r>
          </a:p>
        </p:txBody>
      </p:sp>
      <p:sp>
        <p:nvSpPr>
          <p:cNvPr id="9" name="Содержимое 8">
            <a:extLst>
              <a:ext uri="{FF2B5EF4-FFF2-40B4-BE49-F238E27FC236}">
                <a16:creationId xmlns:a16="http://schemas.microsoft.com/office/drawing/2014/main" id="{96E79D98-E149-54B3-2AB5-C9DF4CBEA2FE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249,3 кДж</a:t>
            </a:r>
          </a:p>
        </p:txBody>
      </p:sp>
      <p:sp>
        <p:nvSpPr>
          <p:cNvPr id="10" name="Управляющая кнопка: домой 9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F13BD6F4-A365-50AD-56C4-37F6275D2FF9}"/>
              </a:ext>
            </a:extLst>
          </p:cNvPr>
          <p:cNvSpPr/>
          <p:nvPr/>
        </p:nvSpPr>
        <p:spPr>
          <a:xfrm>
            <a:off x="7572375" y="5715000"/>
            <a:ext cx="1071563" cy="857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6">
            <a:extLst>
              <a:ext uri="{FF2B5EF4-FFF2-40B4-BE49-F238E27FC236}">
                <a16:creationId xmlns:a16="http://schemas.microsoft.com/office/drawing/2014/main" id="{E99B8C95-34E0-C965-604B-7987EFB6E7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20</a:t>
            </a:r>
          </a:p>
        </p:txBody>
      </p:sp>
      <p:sp>
        <p:nvSpPr>
          <p:cNvPr id="8" name="Содержимое 7">
            <a:extLst>
              <a:ext uri="{FF2B5EF4-FFF2-40B4-BE49-F238E27FC236}">
                <a16:creationId xmlns:a16="http://schemas.microsoft.com/office/drawing/2014/main" id="{8E9D2930-44C4-7714-618A-32946B42AA2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Способ изменения внутренней энергии системы – физическая величина, равная произведению силы на перемещение на косинус угла между ними; место, куда ходят каждый день, кроме выходных.</a:t>
            </a:r>
          </a:p>
        </p:txBody>
      </p:sp>
      <p:sp>
        <p:nvSpPr>
          <p:cNvPr id="9" name="Содержимое 8">
            <a:extLst>
              <a:ext uri="{FF2B5EF4-FFF2-40B4-BE49-F238E27FC236}">
                <a16:creationId xmlns:a16="http://schemas.microsoft.com/office/drawing/2014/main" id="{542D5454-656D-BF64-6824-017D129602AC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Работа</a:t>
            </a:r>
          </a:p>
        </p:txBody>
      </p:sp>
      <p:sp>
        <p:nvSpPr>
          <p:cNvPr id="10" name="Управляющая кнопка: домой 9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42B8C12-B796-D2F7-13E7-C7F905A316FC}"/>
              </a:ext>
            </a:extLst>
          </p:cNvPr>
          <p:cNvSpPr/>
          <p:nvPr/>
        </p:nvSpPr>
        <p:spPr>
          <a:xfrm>
            <a:off x="7572375" y="5715000"/>
            <a:ext cx="1071563" cy="857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6">
            <a:extLst>
              <a:ext uri="{FF2B5EF4-FFF2-40B4-BE49-F238E27FC236}">
                <a16:creationId xmlns:a16="http://schemas.microsoft.com/office/drawing/2014/main" id="{C6810F02-508C-24DC-D25C-1AD9C0A23F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40</a:t>
            </a:r>
          </a:p>
        </p:txBody>
      </p:sp>
      <p:sp>
        <p:nvSpPr>
          <p:cNvPr id="8" name="Содержимое 7">
            <a:extLst>
              <a:ext uri="{FF2B5EF4-FFF2-40B4-BE49-F238E27FC236}">
                <a16:creationId xmlns:a16="http://schemas.microsoft.com/office/drawing/2014/main" id="{E486244D-9104-BBB3-0F22-6A18AB39ECC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Сотая доля целого.</a:t>
            </a:r>
          </a:p>
        </p:txBody>
      </p:sp>
      <p:sp>
        <p:nvSpPr>
          <p:cNvPr id="9" name="Содержимое 8">
            <a:extLst>
              <a:ext uri="{FF2B5EF4-FFF2-40B4-BE49-F238E27FC236}">
                <a16:creationId xmlns:a16="http://schemas.microsoft.com/office/drawing/2014/main" id="{087804F4-78AA-447B-C849-919C69B06A41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Процент.</a:t>
            </a:r>
          </a:p>
        </p:txBody>
      </p:sp>
      <p:sp>
        <p:nvSpPr>
          <p:cNvPr id="10" name="Управляющая кнопка: домой 9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DC8F5D0-6DE1-6845-3F65-86E04ECD52A9}"/>
              </a:ext>
            </a:extLst>
          </p:cNvPr>
          <p:cNvSpPr/>
          <p:nvPr/>
        </p:nvSpPr>
        <p:spPr>
          <a:xfrm>
            <a:off x="7572375" y="5715000"/>
            <a:ext cx="1071563" cy="857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6">
            <a:extLst>
              <a:ext uri="{FF2B5EF4-FFF2-40B4-BE49-F238E27FC236}">
                <a16:creationId xmlns:a16="http://schemas.microsoft.com/office/drawing/2014/main" id="{D8E14B80-6331-73BB-6018-F3DC6C5014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60</a:t>
            </a:r>
          </a:p>
        </p:txBody>
      </p:sp>
      <p:sp>
        <p:nvSpPr>
          <p:cNvPr id="8" name="Содержимое 7">
            <a:extLst>
              <a:ext uri="{FF2B5EF4-FFF2-40B4-BE49-F238E27FC236}">
                <a16:creationId xmlns:a16="http://schemas.microsoft.com/office/drawing/2014/main" id="{665252CC-7242-B1DD-C40D-77762EBE011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Раздел физики, изучающий свойства тел в различных агрегатных состояниях на основе молекулярного строения</a:t>
            </a:r>
          </a:p>
        </p:txBody>
      </p:sp>
      <p:sp>
        <p:nvSpPr>
          <p:cNvPr id="9" name="Содержимое 8">
            <a:extLst>
              <a:ext uri="{FF2B5EF4-FFF2-40B4-BE49-F238E27FC236}">
                <a16:creationId xmlns:a16="http://schemas.microsoft.com/office/drawing/2014/main" id="{222669EC-74DB-BC67-FB66-CEDEB26C5C3F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МКТ</a:t>
            </a:r>
          </a:p>
        </p:txBody>
      </p:sp>
      <p:sp>
        <p:nvSpPr>
          <p:cNvPr id="10" name="Управляющая кнопка: домой 9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678A685-92F6-149E-614C-934516D4684F}"/>
              </a:ext>
            </a:extLst>
          </p:cNvPr>
          <p:cNvSpPr/>
          <p:nvPr/>
        </p:nvSpPr>
        <p:spPr>
          <a:xfrm>
            <a:off x="7572375" y="5715000"/>
            <a:ext cx="1071563" cy="857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6">
            <a:extLst>
              <a:ext uri="{FF2B5EF4-FFF2-40B4-BE49-F238E27FC236}">
                <a16:creationId xmlns:a16="http://schemas.microsoft.com/office/drawing/2014/main" id="{3B7A46C1-2B44-16F6-CDBB-9ED4903448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80</a:t>
            </a:r>
          </a:p>
        </p:txBody>
      </p:sp>
      <p:sp>
        <p:nvSpPr>
          <p:cNvPr id="8" name="Содержимое 7">
            <a:extLst>
              <a:ext uri="{FF2B5EF4-FFF2-40B4-BE49-F238E27FC236}">
                <a16:creationId xmlns:a16="http://schemas.microsoft.com/office/drawing/2014/main" id="{7F0AC340-24E4-EF58-7AFC-82AF965740E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Метод познания, при помощи которого явления природы исследуются в контролируемых и управляемых условиях.</a:t>
            </a:r>
          </a:p>
        </p:txBody>
      </p:sp>
      <p:sp>
        <p:nvSpPr>
          <p:cNvPr id="9" name="Содержимое 8">
            <a:extLst>
              <a:ext uri="{FF2B5EF4-FFF2-40B4-BE49-F238E27FC236}">
                <a16:creationId xmlns:a16="http://schemas.microsoft.com/office/drawing/2014/main" id="{65BB5505-9385-6B84-13A9-90EBF938B2A7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Опыт, эксперимент.</a:t>
            </a:r>
          </a:p>
        </p:txBody>
      </p:sp>
      <p:sp>
        <p:nvSpPr>
          <p:cNvPr id="10" name="Управляющая кнопка: домой 9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ACAE834-9DCF-4A09-F37A-F1A692413335}"/>
              </a:ext>
            </a:extLst>
          </p:cNvPr>
          <p:cNvSpPr/>
          <p:nvPr/>
        </p:nvSpPr>
        <p:spPr>
          <a:xfrm>
            <a:off x="7572375" y="5715000"/>
            <a:ext cx="1071563" cy="857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6">
            <a:extLst>
              <a:ext uri="{FF2B5EF4-FFF2-40B4-BE49-F238E27FC236}">
                <a16:creationId xmlns:a16="http://schemas.microsoft.com/office/drawing/2014/main" id="{AB057B11-F170-F954-D66E-E5D560920E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100</a:t>
            </a:r>
          </a:p>
        </p:txBody>
      </p:sp>
      <p:sp>
        <p:nvSpPr>
          <p:cNvPr id="8" name="Содержимое 7">
            <a:extLst>
              <a:ext uri="{FF2B5EF4-FFF2-40B4-BE49-F238E27FC236}">
                <a16:creationId xmlns:a16="http://schemas.microsoft.com/office/drawing/2014/main" id="{9C3040DB-87AF-543C-48EA-249A875C570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Оно разное для одинакового изменения внутренней энергии – при постоянном или непостоянном объеме</a:t>
            </a:r>
          </a:p>
        </p:txBody>
      </p:sp>
      <p:sp>
        <p:nvSpPr>
          <p:cNvPr id="9" name="Содержимое 8">
            <a:extLst>
              <a:ext uri="{FF2B5EF4-FFF2-40B4-BE49-F238E27FC236}">
                <a16:creationId xmlns:a16="http://schemas.microsoft.com/office/drawing/2014/main" id="{60D58FF2-BB9B-C56B-39E5-C8D4F22D13C5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Количество теплоты.</a:t>
            </a:r>
          </a:p>
        </p:txBody>
      </p:sp>
      <p:sp>
        <p:nvSpPr>
          <p:cNvPr id="10" name="Управляющая кнопка: домой 9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AE0E1E6-E927-5350-23AC-1481382D04E3}"/>
              </a:ext>
            </a:extLst>
          </p:cNvPr>
          <p:cNvSpPr/>
          <p:nvPr/>
        </p:nvSpPr>
        <p:spPr>
          <a:xfrm>
            <a:off x="7572375" y="5715000"/>
            <a:ext cx="1071563" cy="857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Рисунок 1" descr="spasibo_24.gif">
            <a:extLst>
              <a:ext uri="{FF2B5EF4-FFF2-40B4-BE49-F238E27FC236}">
                <a16:creationId xmlns:a16="http://schemas.microsoft.com/office/drawing/2014/main" id="{6F2ADE0C-026F-EB07-09BE-810FEE053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9144000" cy="678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6">
            <a:extLst>
              <a:ext uri="{FF2B5EF4-FFF2-40B4-BE49-F238E27FC236}">
                <a16:creationId xmlns:a16="http://schemas.microsoft.com/office/drawing/2014/main" id="{933517A9-2DD9-F5AF-8C7B-EDC45756C0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10</a:t>
            </a:r>
          </a:p>
        </p:txBody>
      </p:sp>
      <p:sp>
        <p:nvSpPr>
          <p:cNvPr id="8" name="Содержимое 7">
            <a:extLst>
              <a:ext uri="{FF2B5EF4-FFF2-40B4-BE49-F238E27FC236}">
                <a16:creationId xmlns:a16="http://schemas.microsoft.com/office/drawing/2014/main" id="{7A67D89C-4791-889A-70A5-5E35ACC2E1D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И работа и количество теплоты, и энергия выражаются в этих единицах.</a:t>
            </a:r>
          </a:p>
        </p:txBody>
      </p:sp>
      <p:sp>
        <p:nvSpPr>
          <p:cNvPr id="9" name="Содержимое 8">
            <a:extLst>
              <a:ext uri="{FF2B5EF4-FFF2-40B4-BE49-F238E27FC236}">
                <a16:creationId xmlns:a16="http://schemas.microsoft.com/office/drawing/2014/main" id="{2B880A72-74F5-AF37-67F5-7F6FBD3DB2CD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Джоуль</a:t>
            </a:r>
          </a:p>
        </p:txBody>
      </p:sp>
      <p:sp>
        <p:nvSpPr>
          <p:cNvPr id="10" name="Управляющая кнопка: домой 9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4A6368B-2E1F-63BF-665D-4B760C485474}"/>
              </a:ext>
            </a:extLst>
          </p:cNvPr>
          <p:cNvSpPr/>
          <p:nvPr/>
        </p:nvSpPr>
        <p:spPr>
          <a:xfrm>
            <a:off x="7572375" y="5715000"/>
            <a:ext cx="1071563" cy="857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6">
            <a:extLst>
              <a:ext uri="{FF2B5EF4-FFF2-40B4-BE49-F238E27FC236}">
                <a16:creationId xmlns:a16="http://schemas.microsoft.com/office/drawing/2014/main" id="{305C2F3B-8128-598A-C4DC-058BB00A49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20</a:t>
            </a:r>
          </a:p>
        </p:txBody>
      </p:sp>
      <p:sp>
        <p:nvSpPr>
          <p:cNvPr id="8" name="Содержимое 7">
            <a:extLst>
              <a:ext uri="{FF2B5EF4-FFF2-40B4-BE49-F238E27FC236}">
                <a16:creationId xmlns:a16="http://schemas.microsoft.com/office/drawing/2014/main" id="{4911FDAB-01CC-511A-0603-4BDC23D0BC5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Десятичная кратная приставка, означающая тысячное увеличение исходной величины. </a:t>
            </a:r>
          </a:p>
        </p:txBody>
      </p:sp>
      <p:sp>
        <p:nvSpPr>
          <p:cNvPr id="9" name="Содержимое 8">
            <a:extLst>
              <a:ext uri="{FF2B5EF4-FFF2-40B4-BE49-F238E27FC236}">
                <a16:creationId xmlns:a16="http://schemas.microsoft.com/office/drawing/2014/main" id="{3181659F-AC6F-4A96-B822-3BA8F68F637E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Кило</a:t>
            </a:r>
          </a:p>
        </p:txBody>
      </p:sp>
      <p:sp>
        <p:nvSpPr>
          <p:cNvPr id="10" name="Управляющая кнопка: домой 9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9B75FE2-F68E-E647-60FB-FD83A7823D30}"/>
              </a:ext>
            </a:extLst>
          </p:cNvPr>
          <p:cNvSpPr/>
          <p:nvPr/>
        </p:nvSpPr>
        <p:spPr>
          <a:xfrm>
            <a:off x="7572375" y="5715000"/>
            <a:ext cx="1071563" cy="857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6">
            <a:extLst>
              <a:ext uri="{FF2B5EF4-FFF2-40B4-BE49-F238E27FC236}">
                <a16:creationId xmlns:a16="http://schemas.microsoft.com/office/drawing/2014/main" id="{3FD4F5F1-9815-F189-7DDF-C9A1267C45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30</a:t>
            </a:r>
          </a:p>
        </p:txBody>
      </p:sp>
      <p:sp>
        <p:nvSpPr>
          <p:cNvPr id="8" name="Содержимое 7">
            <a:extLst>
              <a:ext uri="{FF2B5EF4-FFF2-40B4-BE49-F238E27FC236}">
                <a16:creationId xmlns:a16="http://schemas.microsoft.com/office/drawing/2014/main" id="{6429ED58-8CCB-72D2-C5BE-C5B99CEF8A4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Десятичная дольная приставка, означающая уменьшение исходной величины в миллиард раз.</a:t>
            </a:r>
          </a:p>
        </p:txBody>
      </p:sp>
      <p:sp>
        <p:nvSpPr>
          <p:cNvPr id="9" name="Содержимое 8">
            <a:extLst>
              <a:ext uri="{FF2B5EF4-FFF2-40B4-BE49-F238E27FC236}">
                <a16:creationId xmlns:a16="http://schemas.microsoft.com/office/drawing/2014/main" id="{00A0C088-25ED-760A-1D2D-C67C14FA3154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Нано</a:t>
            </a:r>
          </a:p>
        </p:txBody>
      </p:sp>
      <p:sp>
        <p:nvSpPr>
          <p:cNvPr id="10" name="Управляющая кнопка: домой 9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B5330B6-8D74-DC93-340D-7529B793C68D}"/>
              </a:ext>
            </a:extLst>
          </p:cNvPr>
          <p:cNvSpPr/>
          <p:nvPr/>
        </p:nvSpPr>
        <p:spPr>
          <a:xfrm>
            <a:off x="7572375" y="5715000"/>
            <a:ext cx="1071563" cy="857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6">
            <a:extLst>
              <a:ext uri="{FF2B5EF4-FFF2-40B4-BE49-F238E27FC236}">
                <a16:creationId xmlns:a16="http://schemas.microsoft.com/office/drawing/2014/main" id="{936B0453-A10A-BCC1-15D0-F16D6908F7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40</a:t>
            </a:r>
          </a:p>
        </p:txBody>
      </p:sp>
      <p:sp>
        <p:nvSpPr>
          <p:cNvPr id="8" name="Содержимое 7">
            <a:extLst>
              <a:ext uri="{FF2B5EF4-FFF2-40B4-BE49-F238E27FC236}">
                <a16:creationId xmlns:a16="http://schemas.microsoft.com/office/drawing/2014/main" id="{CDE47EF4-E9E8-746E-CEF6-260CB35C322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В этих осях работу газа можно представить, как площадь фигуры, ограниченной графиком.</a:t>
            </a:r>
          </a:p>
        </p:txBody>
      </p:sp>
      <p:sp>
        <p:nvSpPr>
          <p:cNvPr id="9" name="Содержимое 8">
            <a:extLst>
              <a:ext uri="{FF2B5EF4-FFF2-40B4-BE49-F238E27FC236}">
                <a16:creationId xmlns:a16="http://schemas.microsoft.com/office/drawing/2014/main" id="{57444844-8947-A4B1-7F19-91C61642834B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ru-RU"/>
              <a:t>PV</a:t>
            </a:r>
            <a:endParaRPr lang="ru-RU" altLang="ru-RU"/>
          </a:p>
        </p:txBody>
      </p:sp>
      <p:sp>
        <p:nvSpPr>
          <p:cNvPr id="10" name="Управляющая кнопка: домой 9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C16A000-359A-187E-A08A-64B59C3B4CE6}"/>
              </a:ext>
            </a:extLst>
          </p:cNvPr>
          <p:cNvSpPr/>
          <p:nvPr/>
        </p:nvSpPr>
        <p:spPr>
          <a:xfrm>
            <a:off x="7572375" y="5715000"/>
            <a:ext cx="1071563" cy="857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ры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Шары</Template>
  <TotalTime>197</TotalTime>
  <Words>1098</Words>
  <Application>Microsoft Office PowerPoint</Application>
  <PresentationFormat>Экран (4:3)</PresentationFormat>
  <Paragraphs>242</Paragraphs>
  <Slides>56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9" baseType="lpstr">
      <vt:lpstr>Arial</vt:lpstr>
      <vt:lpstr>Шары</vt:lpstr>
      <vt:lpstr>Формула</vt:lpstr>
      <vt:lpstr>Урок-игра «В мире молекул открытиям тесно!»  для учащихся 10-11-х профильных классов</vt:lpstr>
      <vt:lpstr>Правила игры</vt:lpstr>
      <vt:lpstr>1 раунд.</vt:lpstr>
      <vt:lpstr>2 раунд</vt:lpstr>
      <vt:lpstr>3 раунд</vt:lpstr>
      <vt:lpstr>10</vt:lpstr>
      <vt:lpstr>20</vt:lpstr>
      <vt:lpstr>30</vt:lpstr>
      <vt:lpstr>40</vt:lpstr>
      <vt:lpstr>50</vt:lpstr>
      <vt:lpstr>10</vt:lpstr>
      <vt:lpstr>20</vt:lpstr>
      <vt:lpstr>30</vt:lpstr>
      <vt:lpstr>40</vt:lpstr>
      <vt:lpstr>50</vt:lpstr>
      <vt:lpstr>10</vt:lpstr>
      <vt:lpstr>20</vt:lpstr>
      <vt:lpstr>30</vt:lpstr>
      <vt:lpstr>40</vt:lpstr>
      <vt:lpstr>50</vt:lpstr>
      <vt:lpstr>10</vt:lpstr>
      <vt:lpstr>20</vt:lpstr>
      <vt:lpstr>30</vt:lpstr>
      <vt:lpstr>40</vt:lpstr>
      <vt:lpstr>50</vt:lpstr>
      <vt:lpstr>10</vt:lpstr>
      <vt:lpstr>20</vt:lpstr>
      <vt:lpstr>30</vt:lpstr>
      <vt:lpstr>40</vt:lpstr>
      <vt:lpstr>50</vt:lpstr>
      <vt:lpstr>20</vt:lpstr>
      <vt:lpstr>40</vt:lpstr>
      <vt:lpstr>60</vt:lpstr>
      <vt:lpstr>80</vt:lpstr>
      <vt:lpstr>100</vt:lpstr>
      <vt:lpstr>20</vt:lpstr>
      <vt:lpstr>40</vt:lpstr>
      <vt:lpstr>60</vt:lpstr>
      <vt:lpstr>80</vt:lpstr>
      <vt:lpstr>100</vt:lpstr>
      <vt:lpstr>20</vt:lpstr>
      <vt:lpstr>40</vt:lpstr>
      <vt:lpstr>60</vt:lpstr>
      <vt:lpstr>80</vt:lpstr>
      <vt:lpstr>100</vt:lpstr>
      <vt:lpstr>20</vt:lpstr>
      <vt:lpstr>40</vt:lpstr>
      <vt:lpstr>60</vt:lpstr>
      <vt:lpstr>80</vt:lpstr>
      <vt:lpstr>100</vt:lpstr>
      <vt:lpstr>20</vt:lpstr>
      <vt:lpstr>40</vt:lpstr>
      <vt:lpstr>60</vt:lpstr>
      <vt:lpstr>80</vt:lpstr>
      <vt:lpstr>100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 «Молекулярная физика. Термодинамика»</dc:title>
  <dc:creator>Admin</dc:creator>
  <cp:lastModifiedBy>Дружина Мария Михайловна</cp:lastModifiedBy>
  <cp:revision>33</cp:revision>
  <dcterms:created xsi:type="dcterms:W3CDTF">2011-03-13T09:01:27Z</dcterms:created>
  <dcterms:modified xsi:type="dcterms:W3CDTF">2023-02-06T13:21:31Z</dcterms:modified>
</cp:coreProperties>
</file>