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80" r:id="rId2"/>
    <p:sldMasterId id="2147483872" r:id="rId3"/>
    <p:sldMasterId id="2147483878" r:id="rId4"/>
    <p:sldMasterId id="2147483873" r:id="rId5"/>
    <p:sldMasterId id="2147483874" r:id="rId6"/>
    <p:sldMasterId id="2147483875" r:id="rId7"/>
    <p:sldMasterId id="2147483876" r:id="rId8"/>
    <p:sldMasterId id="2147483877" r:id="rId9"/>
    <p:sldMasterId id="2147483879" r:id="rId10"/>
  </p:sldMasterIdLst>
  <p:notesMasterIdLst>
    <p:notesMasterId r:id="rId73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88" r:id="rId18"/>
    <p:sldId id="289" r:id="rId19"/>
    <p:sldId id="290" r:id="rId20"/>
    <p:sldId id="291" r:id="rId21"/>
    <p:sldId id="29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22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6.xml"/><Relationship Id="rId21" Type="http://schemas.openxmlformats.org/officeDocument/2006/relationships/slide" Target="slides/slide11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16" Type="http://schemas.openxmlformats.org/officeDocument/2006/relationships/slide" Target="slides/slide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9" Type="http://schemas.openxmlformats.org/officeDocument/2006/relationships/slide" Target="slides/slide29.xml"/><Relationship Id="rId34" Type="http://schemas.openxmlformats.org/officeDocument/2006/relationships/slide" Target="slides/slide24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полнитель верхнего колонтитула 1"/>
          <p:cNvSpPr>
            <a:spLocks noGrp="1" noEditPoints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  <a:p>
            <a:pPr>
              <a:defRPr/>
            </a:pPr>
            <a:endParaRPr lang="en-US" altLang="ru-RU"/>
          </a:p>
        </p:txBody>
      </p:sp>
      <p:sp>
        <p:nvSpPr>
          <p:cNvPr id="11267" name="Заполнитель даты 2"/>
          <p:cNvSpPr>
            <a:spLocks noGrp="1" noEditPoints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BA82EB9-F117-46F6-84B3-41D3AD42E87D}" type="datetime1">
              <a:rPr lang="ru-RU" altLang="ru-RU"/>
              <a:pPr>
                <a:defRPr/>
              </a:pPr>
              <a:t>07.06.2023</a:t>
            </a:fld>
            <a:r>
              <a:rPr lang="en-US" altLang="ru-RU"/>
              <a:t>*</a:t>
            </a:r>
          </a:p>
        </p:txBody>
      </p:sp>
      <p:sp>
        <p:nvSpPr>
          <p:cNvPr id="11268" name="Заполнитель изображения слайда 3"/>
          <p:cNvSpPr>
            <a:spLocks noGrp="1" noRot="1" noChangeAspect="1" noEditPoints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  <a:p>
            <a:pPr lvl="0"/>
            <a:endParaRPr lang="en-US" altLang="ru-RU" noProof="0" smtClean="0"/>
          </a:p>
        </p:txBody>
      </p:sp>
      <p:sp>
        <p:nvSpPr>
          <p:cNvPr id="11269" name="Заполнитель заметок 4"/>
          <p:cNvSpPr>
            <a:spLocks noGrp="1" noEditPoints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 smtClean="0"/>
              <a:t>Щелкните для изменения стиля основного текста</a:t>
            </a:r>
            <a:endParaRPr lang="en-US" altLang="ru-RU" noProof="0" smtClean="0"/>
          </a:p>
          <a:p>
            <a:pPr lvl="1"/>
            <a:r>
              <a:rPr lang="ru-RU" altLang="en-US" noProof="0" smtClean="0"/>
              <a:t>Второй уровень</a:t>
            </a:r>
            <a:endParaRPr lang="en-US" altLang="ru-RU" noProof="0" smtClean="0"/>
          </a:p>
          <a:p>
            <a:pPr lvl="2"/>
            <a:r>
              <a:rPr lang="ru-RU" altLang="en-US" noProof="0" smtClean="0"/>
              <a:t>Третий уровень</a:t>
            </a:r>
            <a:endParaRPr lang="en-US" altLang="ru-RU" noProof="0" smtClean="0"/>
          </a:p>
          <a:p>
            <a:pPr lvl="3"/>
            <a:r>
              <a:rPr lang="ru-RU" altLang="en-US" noProof="0" smtClean="0"/>
              <a:t>Четвертый уровень</a:t>
            </a:r>
            <a:endParaRPr lang="en-US" altLang="ru-RU" noProof="0" smtClean="0"/>
          </a:p>
          <a:p>
            <a:pPr lvl="4"/>
            <a:r>
              <a:rPr lang="ru-RU" altLang="en-US" noProof="0" smtClean="0"/>
              <a:t>Пятый уровень</a:t>
            </a:r>
            <a:endParaRPr lang="en-US" altLang="ru-RU" noProof="0" smtClean="0"/>
          </a:p>
        </p:txBody>
      </p:sp>
      <p:sp>
        <p:nvSpPr>
          <p:cNvPr id="11270" name="Заполнитель нижнего колонтитула 5"/>
          <p:cNvSpPr>
            <a:spLocks noGrp="1" noEditPoints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ru-RU"/>
          </a:p>
          <a:p>
            <a:pPr>
              <a:defRPr/>
            </a:pPr>
            <a:endParaRPr lang="en-US" altLang="ru-RU"/>
          </a:p>
        </p:txBody>
      </p:sp>
      <p:sp>
        <p:nvSpPr>
          <p:cNvPr id="11271" name="Заполнитель номера слайда 6"/>
          <p:cNvSpPr>
            <a:spLocks noGrp="1" noEditPoints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0603DB-E07E-47B8-977D-27F33132447D}" type="slidenum">
              <a:rPr lang="ru-RU" altLang="ru-RU"/>
              <a:pPr>
                <a:defRPr/>
              </a:pPr>
              <a:t>‹#›</a:t>
            </a:fld>
            <a:r>
              <a:rPr lang="en-US" altLang="ru-RU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F2D9-8533-4FEF-803A-AE4A16D01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087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F8FF-60BD-4711-ADC1-96DC46E8F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69161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6CD81-AD76-4305-BAEE-EFDAC24D75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98679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4A8CA-CDD4-4E05-9739-F12DE8FBE1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0496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BDB0C-DDF7-4B59-A0C0-B0B47081C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29795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B719-542A-4AF7-A29C-D9D01942A5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279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A6712-3752-4598-8A6F-6A5DDD265B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5829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0A69-8883-4A8A-807B-259C263A5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62769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B514-55C2-45C4-B8CC-9784A5F01C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448114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F9D0-60F8-473B-93A6-0DE749B25F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1315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73CEB-7E37-4859-A85E-75CF1ACA17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050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A9B49-8EA7-44A3-B853-403C8CEB55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34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4125-C934-47C4-8D56-3E40688661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37848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FD09-E156-4293-8726-0F38494C0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85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063C-DC7E-446C-9D8C-229C37D249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258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2DD2-4C04-4E3D-9D3D-ACA97EC193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0C16C-D9B0-4783-B8DF-EC2AE67E54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249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97FDA-4573-4F3A-9DAD-7EDF1C6812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319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CA67-8EF2-4BA3-9C36-3924A7B45A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246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933A-6F2D-4181-894F-8AF64A0DF5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5695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7532E-79DE-4A09-9100-B120305492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35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02B7F-4C1A-46CF-A807-B241B7550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088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A54E-CD0F-4C48-91F6-6FC300501B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9128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9485-972C-498E-95C1-C0CBD73B4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804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7B4E-6886-416D-8877-F55ADD6C09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3714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6A349-7784-45AC-9F48-F91CB64C43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267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51F8F-EF5C-48CC-B8EA-BB02E8C2E4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8909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1DBC-CE25-480C-BA63-331F072FCA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937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0C48-FA29-45F4-87F1-5013F1536F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8137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C03D1-4898-4F1D-8241-553EE00ADA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0986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9D68-D745-4937-8518-F47FD6531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1051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5A8B-2D6C-45A2-829D-1DF1FA5BBD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5536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514FC-E0A8-48CD-A2DA-409D666C14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13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7E16-7661-4A8E-A686-3F9D73F7B8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38792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139FE-E876-4B28-BEE5-8C669ADFC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8768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E808D-62D8-4AC0-B970-83E8632AB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438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2C6F4-5091-4C32-858B-1C5E4B3EA9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375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32AC-AE9C-4253-AFDC-E63CAD3E5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87444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8C480-BB72-4D6A-835E-18B8B02057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0483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AF411-C702-4C20-AF7D-10BBFD214D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712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217E6-422B-476B-97FE-1A2AD23EA0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43257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3CFED-88AF-4E6F-A2E2-C9DFB0F9CC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66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D7350-DB6A-439A-A95C-47F4F75BEF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4175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FBBA1-8B05-4AFA-BBE3-F7D4C2FD92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57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7018-70E4-4ADD-A3C5-6AAB5CCFFD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425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4363F-4D00-4F0E-AE66-E80C26337F4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98172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7A4F9-2843-4581-A000-6CE67B250E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964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C3BA-D4B3-48D2-BAB0-846D3AF828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4825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4CB51-1F83-4E3F-8D4F-10AE781D7E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07139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полнитель даты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Заполнитель нижнего колонтитула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Заполнитель номера слайда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6754-D96F-4672-9184-34164B810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6220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A8298-C5BB-4483-99AF-4EC95560CF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060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2A7E-1D84-4A16-AF33-4BF5956A6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6960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B519-BBD3-4199-A5E4-72507B98C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15319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A3E3D-6B71-4AA9-8003-CAA983FA70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331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28D66-8E59-4726-B4A5-7DD080E4CF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679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2613C-B86E-4A50-AD66-38F620F027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7736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FCDA6-1F59-4DBA-9C10-1549FDD76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359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261D-C603-4D69-A6DC-32B643AF07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935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62340-2B9F-4DD3-A9D5-8C48EFC2AF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3514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DE4A6-C7B9-4389-8FF3-ED3186A2A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6728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3A771-3CD6-477D-B7B5-BFCB641207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406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25B90-E6B5-4AA0-898D-EE066A2B2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590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43A3B-BFF8-491E-8407-F0DE040AB5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7262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D3F45-B5BE-4710-B8AF-157EC64D0D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6805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134A7-4E04-42C5-9023-F70B999A1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5916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2836-DC8B-44D1-82F1-49108030A7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488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A0A8-16A5-449B-AE4F-2DDCB53EB0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78261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9F399-75E1-4696-81F7-C30554FB59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04726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3A75C-00A7-44B8-8672-036E56E456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6775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C12E4-F651-4035-8584-BDA2B5124C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9910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7489A-775B-4D3E-BA15-A8CDDAD17B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090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FF9B9-180D-4CA3-BEC2-D4278802B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063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5561C-6E51-43B1-ABE1-1BD3547C5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59489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FD60-E906-45DE-8A58-012D22FB9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86558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B3415-90D9-4474-8F29-619518157C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0842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41C44-1744-49DF-9605-A2AD8CFEB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630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F96CB-72BA-4E64-B17B-F4A706C20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067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F1E19-62BA-48A8-8559-528FB2792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3899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B7395-01B2-4AE3-A533-1358329529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9508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8C38-A18A-4A75-9542-A31349BEA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86217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E73D-94CA-4898-96CE-D3277162D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2651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57F51-A8BE-41A9-A812-387D0101D0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13370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1D8FC-B452-4B14-B142-2C7D475362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00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7FFC1-82EE-4DFA-97D5-ACFA5458E6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21873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E25C-7264-4C1B-AE81-8E828C728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16110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38BE-BDE6-4310-BE81-4C6514D6C0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5891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F518D-58F4-46FD-9035-ABBC8BC03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33428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B51D6-D6F6-4799-9CC0-E695607513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34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BF91E-63E2-4750-B113-781DF20105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01361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D2B3-1895-4202-9C34-DD0B965906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1220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77A9-10AD-4836-B5F7-C173A4B972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849328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728CA-FC37-4B95-B03F-F50A6E4E3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5052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F9CFB-4DAA-4D88-B453-86DE05F3AE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051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B0841-BFF9-425E-9DE9-7164AD3DAA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5098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3253-97E8-470B-9A1D-82CA634CB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63635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1742C-B8E0-4406-BBEE-E79190E478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83558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A617B-B524-45D7-A829-B63E36BFC7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7709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3FDCF-BB5F-4750-AD39-EB30BB6CD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52835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82A03-02F3-448E-82BC-8433F99540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444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B8D2-B10C-4BEE-8BD8-2F26279729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4573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B80E4-1669-492B-A7AD-E30FBBF2B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7119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5051A-347A-4A0C-A685-042ACDB650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6844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26128-6896-4330-8B72-D35A15D7CC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3363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B8A1B-EE30-4D3C-8D7E-DC351445EC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91137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D0691-752A-4EC6-9E4F-67FEF58C1B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17570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3847A-B1DC-45B3-AE24-4935F9AF66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05506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1D6C-FEE2-400C-8E0A-F304CCADEC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5895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1DD07-52D7-4BF7-8853-16C9EFD4B3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23601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8A67F-2419-41EA-87FE-0B70175CF6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04716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274638"/>
            <a:ext cx="18669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483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A769E-CB48-4C61-A04F-DB6CA0A974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49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1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2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16D00CB7-132B-4CAE-84D9-CA2BA92320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4" name="Заполнитель даты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Заполнитель нижнего колонтитула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6" name="Заполнитель номера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327D9CF-EED4-4819-B59B-DB9FC934F7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Заполнитель даты 1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3" name="Заполнитель нижнего колонтитула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4" name="Заполнитель номера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96D5C9FF-7E4F-4B7D-ADD0-C173DEC79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307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3078" name="Дата 29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79" name="Нижний колонтитул 18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080" name="Номер слайда 26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59B8CAB3-D5F2-4DC7-AB95-3BACB18D1D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Заполнитель даты 1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1" name="Заполнитель нижнего колонтитула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2" name="Заполнитель номера слайда 3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C804E282-2EE0-4976-ACC2-9867E2C8D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лилиния 8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3" name="Полилиния 10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512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233D5E06-CE3F-40EF-88CB-6416F92573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614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6148" name="Дата 6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49" name="Нижний колонтитул 7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150" name="Номер слайда 8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F18DD1FA-3F14-4D06-9565-A7505FBCBA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1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7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17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7174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5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176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156575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B5EE2853-A8BE-493F-A16E-3C61FEF163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819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8196" name="Дата 4"/>
          <p:cNvSpPr>
            <a:spLocks noGrp="1"/>
          </p:cNvSpPr>
          <p:nvPr>
            <p:ph type="dt" sz="half" idx="2"/>
          </p:nvPr>
        </p:nvSpPr>
        <p:spPr bwMode="auto">
          <a:xfrm>
            <a:off x="457200" y="642143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Нижний колонтитул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421438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8" name="Номер слайда 6"/>
          <p:cNvSpPr>
            <a:spLocks noGrp="1"/>
          </p:cNvSpPr>
          <p:nvPr>
            <p:ph type="sldNum" sz="quarter" idx="4"/>
          </p:nvPr>
        </p:nvSpPr>
        <p:spPr bwMode="auto">
          <a:xfrm>
            <a:off x="8153400" y="6421438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3D415FA7-31E0-4152-BCC0-EAACD7FE15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/>
            <a:gdLst>
              <a:gd name="T0" fmla="*/ 0 w 5760"/>
              <a:gd name="T1" fmla="*/ 2147483646 h 1331"/>
              <a:gd name="T2" fmla="*/ 0 w 5760"/>
              <a:gd name="T3" fmla="*/ 2147483646 h 1331"/>
              <a:gd name="T4" fmla="*/ 2147483646 w 5760"/>
              <a:gd name="T5" fmla="*/ 2147483646 h 1331"/>
              <a:gd name="T6" fmla="*/ 2147483646 w 5760"/>
              <a:gd name="T7" fmla="*/ 0 h 1331"/>
              <a:gd name="T8" fmla="*/ 0 w 5760"/>
              <a:gd name="T9" fmla="*/ 2147483646 h 13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dist="44450" dir="16200000" algn="ctr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19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T0" fmla="*/ 2147483646 w 1914"/>
              <a:gd name="T1" fmla="*/ 2147483646 h 4329"/>
              <a:gd name="T2" fmla="*/ 2147483646 w 1914"/>
              <a:gd name="T3" fmla="*/ 2147483646 h 4329"/>
              <a:gd name="T4" fmla="*/ 2147483646 w 1914"/>
              <a:gd name="T5" fmla="*/ 2147483646 h 4329"/>
              <a:gd name="T6" fmla="*/ 0 w 1914"/>
              <a:gd name="T7" fmla="*/ 0 h 4329"/>
              <a:gd name="T8" fmla="*/ 2147483646 w 1914"/>
              <a:gd name="T9" fmla="*/ 2147483646 h 4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95959">
              <a:alpha val="39999"/>
            </a:srgbClr>
          </a:solidFill>
          <a:ln>
            <a:noFill/>
          </a:ln>
          <a:effectLst>
            <a:outerShdw dist="50800" dir="10800000" algn="ctr" rotWithShape="0">
              <a:srgbClr val="00000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922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2" name="Дата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3" name="Нижний колонтитул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4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9B9A98"/>
                </a:solidFill>
              </a:defRPr>
            </a:lvl1pPr>
          </a:lstStyle>
          <a:p>
            <a:pPr>
              <a:defRPr/>
            </a:pPr>
            <a:fld id="{0F63CFE3-C966-453B-8496-AD804B272F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5" Type="http://schemas.openxmlformats.org/officeDocument/2006/relationships/slide" Target="slide49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29" Type="http://schemas.openxmlformats.org/officeDocument/2006/relationships/slide" Target="slide57.xml"/><Relationship Id="rId1" Type="http://schemas.openxmlformats.org/officeDocument/2006/relationships/slideLayout" Target="../slideLayouts/slideLayout106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23" Type="http://schemas.openxmlformats.org/officeDocument/2006/relationships/slide" Target="slide45.xml"/><Relationship Id="rId28" Type="http://schemas.openxmlformats.org/officeDocument/2006/relationships/slide" Target="slide55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31" Type="http://schemas.openxmlformats.org/officeDocument/2006/relationships/slide" Target="slide61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Relationship Id="rId22" Type="http://schemas.openxmlformats.org/officeDocument/2006/relationships/slide" Target="slide43.xml"/><Relationship Id="rId27" Type="http://schemas.openxmlformats.org/officeDocument/2006/relationships/slide" Target="slide53.xml"/><Relationship Id="rId30" Type="http://schemas.openxmlformats.org/officeDocument/2006/relationships/slide" Target="slide5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486150" y="1155700"/>
            <a:ext cx="56578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5400" i="1"/>
              <a:t>ДЕНЬ ТЕХНИЧЕСКИХ НАУК</a:t>
            </a:r>
          </a:p>
        </p:txBody>
      </p:sp>
      <p:pic>
        <p:nvPicPr>
          <p:cNvPr id="5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9479" t="4482" r="12794" b="5871"/>
          <a:stretch/>
        </p:blipFill>
        <p:spPr bwMode="auto">
          <a:xfrm>
            <a:off x="0" y="1155535"/>
            <a:ext cx="383802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700088" y="265113"/>
            <a:ext cx="741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i="1"/>
              <a:t>ГБОУ «Академическая гимназия №56» </a:t>
            </a:r>
          </a:p>
          <a:p>
            <a:pPr algn="ctr"/>
            <a:r>
              <a:rPr lang="ru-RU" altLang="ru-RU" i="1"/>
              <a:t>Санкт-Петербурга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1792288" y="4799013"/>
            <a:ext cx="7161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3200"/>
              <a:t>Урок-игра</a:t>
            </a:r>
          </a:p>
          <a:p>
            <a:pPr algn="ctr"/>
            <a:r>
              <a:rPr lang="ru-RU" altLang="ru-RU" sz="3200"/>
              <a:t>«В непрерывном поиске знаний»</a:t>
            </a:r>
          </a:p>
          <a:p>
            <a:pPr algn="ctr"/>
            <a:r>
              <a:rPr lang="ru-RU" altLang="ru-RU" sz="2000"/>
              <a:t>Для учащихся 8-9-х непрофильных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4"/>
          <p:cNvSpPr>
            <a:spLocks noChangeArrowheads="1"/>
          </p:cNvSpPr>
          <p:nvPr/>
        </p:nvSpPr>
        <p:spPr bwMode="auto">
          <a:xfrm>
            <a:off x="0" y="1916113"/>
            <a:ext cx="91440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4400" b="1"/>
              <a:t>Максимальное кровяное давление равно 100–120 мм рт. ст., минимальное 60–80 мм рт. ст.</a:t>
            </a:r>
          </a:p>
        </p:txBody>
      </p:sp>
      <p:sp>
        <p:nvSpPr>
          <p:cNvPr id="21507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0" y="1214438"/>
            <a:ext cx="914400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Какое животное лошадь или корова легче перемещаются по болотистым и топким местам?</a:t>
            </a:r>
          </a:p>
        </p:txBody>
      </p:sp>
      <p:sp>
        <p:nvSpPr>
          <p:cNvPr id="22531" name="TextBox 4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2532" name="Прямоугольник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3555" name="Прямоугольник 4"/>
          <p:cNvSpPr>
            <a:spLocks noChangeArrowheads="1"/>
          </p:cNvSpPr>
          <p:nvPr/>
        </p:nvSpPr>
        <p:spPr bwMode="auto">
          <a:xfrm>
            <a:off x="0" y="27527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7200" b="1"/>
              <a:t>Корова.</a:t>
            </a:r>
          </a:p>
        </p:txBody>
      </p:sp>
      <p:sp>
        <p:nvSpPr>
          <p:cNvPr id="23556" name="Текст. поле 19459"/>
          <p:cNvSpPr txBox="1">
            <a:spLocks noChangeArrowheads="1"/>
          </p:cNvSpPr>
          <p:nvPr/>
        </p:nvSpPr>
        <p:spPr bwMode="auto">
          <a:xfrm>
            <a:off x="1370013" y="722313"/>
            <a:ext cx="578326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/>
              <a:t>Корова парнокопытное животное.</a:t>
            </a:r>
          </a:p>
          <a:p>
            <a:r>
              <a:rPr lang="ru-RU" altLang="ru-RU" sz="2800"/>
              <a:t>Лошадь- однокопытное</a:t>
            </a:r>
          </a:p>
        </p:txBody>
      </p:sp>
      <p:pic>
        <p:nvPicPr>
          <p:cNvPr id="23557" name="Изображение 194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400" y="1325563"/>
            <a:ext cx="2754313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Изображение 194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3941763"/>
            <a:ext cx="3121025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09538" y="2036763"/>
            <a:ext cx="87122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5400" smtClean="0"/>
              <a:t>Английский ботаник, вошедший в историю физики.</a:t>
            </a:r>
          </a:p>
        </p:txBody>
      </p:sp>
      <p:sp>
        <p:nvSpPr>
          <p:cNvPr id="24580" name="Прямоугольник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1030288" y="2609850"/>
            <a:ext cx="7848600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8800"/>
              <a:t>Ответ: </a:t>
            </a:r>
            <a:r>
              <a:rPr lang="ru-RU" altLang="ru-RU" sz="8800" b="1"/>
              <a:t>Броун.</a:t>
            </a:r>
          </a:p>
        </p:txBody>
      </p:sp>
      <p:pic>
        <p:nvPicPr>
          <p:cNvPr id="25604" name="Изображение 21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88913"/>
            <a:ext cx="28321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6627" name="Прямоугольник 5"/>
          <p:cNvSpPr>
            <a:spLocks noChangeArrowheads="1"/>
          </p:cNvSpPr>
          <p:nvPr/>
        </p:nvSpPr>
        <p:spPr bwMode="auto">
          <a:xfrm>
            <a:off x="0" y="194945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Кто сформулировал законы плавания тел?</a:t>
            </a:r>
          </a:p>
        </p:txBody>
      </p:sp>
      <p:sp>
        <p:nvSpPr>
          <p:cNvPr id="26628" name="Прямоугольник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987425" y="1484313"/>
            <a:ext cx="7200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7200" b="1"/>
              <a:t>Архимед.</a:t>
            </a:r>
          </a:p>
        </p:txBody>
      </p:sp>
      <p:pic>
        <p:nvPicPr>
          <p:cNvPr id="27652" name="Изображение 235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867150"/>
            <a:ext cx="2528888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14313" y="2714625"/>
            <a:ext cx="8642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Кто первым открыл I закон Ньютона?</a:t>
            </a:r>
          </a:p>
        </p:txBody>
      </p:sp>
      <p:sp>
        <p:nvSpPr>
          <p:cNvPr id="28676" name="Прямоугольник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755650" y="2392363"/>
            <a:ext cx="76327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/>
              <a:t>Ответ: </a:t>
            </a:r>
          </a:p>
          <a:p>
            <a:pPr algn="ctr" eaLnBrk="1" hangingPunct="1"/>
            <a:r>
              <a:rPr lang="ru-RU" altLang="ru-RU" sz="6000" b="1"/>
              <a:t>Г.Галилей.</a:t>
            </a:r>
          </a:p>
        </p:txBody>
      </p:sp>
      <p:pic>
        <p:nvPicPr>
          <p:cNvPr id="29700" name="Изображение 256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73038"/>
            <a:ext cx="222885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0723" name="Прямоугольник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214313" y="857250"/>
            <a:ext cx="8712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/>
              <a:t>О нём Пушкин писал: «Соединяя необыкновенную силу воли, с необыкновенной силой памяти. Он объял все отрасли просвещения. Жажда науки была сильнейшей страстью, сей души. Историк, механик, химик, художник стихотворец – он всё испытал».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250825" y="188913"/>
          <a:ext cx="8712200" cy="6410325"/>
        </p:xfrm>
        <a:graphic>
          <a:graphicData uri="http://schemas.openxmlformats.org/drawingml/2006/table">
            <a:tbl>
              <a:tblPr/>
              <a:tblGrid>
                <a:gridCol w="3300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3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Физика в живой природе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4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5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6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 Учёные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7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8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9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0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1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Законы физики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2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3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4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5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6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Физические величины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7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8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19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0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1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Космос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2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3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4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5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6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8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Black" panose="020B0A04020102020204" pitchFamily="34" charset="0"/>
                        </a:rPr>
                        <a:t>Электричество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7" action="ppaction://hlinksldjump" highlightClick="1"/>
                        </a:rPr>
                        <a:t>10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8" action="ppaction://hlinksldjump" highlightClick="1"/>
                        </a:rPr>
                        <a:t>20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29" action="ppaction://hlinksldjump" highlightClick="1"/>
                        </a:rPr>
                        <a:t>30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0" action="ppaction://hlinksldjump" highlightClick="1"/>
                        </a:rPr>
                        <a:t>40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0000"/>
                        <a:buFont typeface="Wingdings 2" panose="05020102010507070707" pitchFamily="18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90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rgbClr val="8D89A4"/>
                        </a:buClr>
                        <a:buSzPct val="90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48560"/>
                        </a:buClr>
                        <a:buSzPct val="100000"/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hlinkClick r:id="rId31" action="ppaction://hlinksldjump" highlightClick="1"/>
                        </a:rPr>
                        <a:t>50</a:t>
                      </a:r>
                      <a:endParaRPr kumimoji="0" lang="ru-RU" alt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215900" y="2298700"/>
            <a:ext cx="8712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Ответ: </a:t>
            </a:r>
          </a:p>
          <a:p>
            <a:pPr algn="ctr" eaLnBrk="1" hangingPunct="1"/>
            <a:r>
              <a:rPr lang="ru-RU" altLang="ru-RU" sz="5400" b="1"/>
              <a:t>Ломоносов.</a:t>
            </a:r>
          </a:p>
        </p:txBody>
      </p:sp>
      <p:pic>
        <p:nvPicPr>
          <p:cNvPr id="31748" name="Изображение 276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300038"/>
            <a:ext cx="3228975" cy="199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0" y="250031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Кто при помощи маятника доказал вращение Земли вокруг оси?</a:t>
            </a:r>
          </a:p>
        </p:txBody>
      </p:sp>
      <p:sp>
        <p:nvSpPr>
          <p:cNvPr id="32772" name="Прямоугольник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32773" name="TextBox 10"/>
          <p:cNvSpPr txBox="1">
            <a:spLocks noChangeArrowheads="1"/>
          </p:cNvSpPr>
          <p:nvPr/>
        </p:nvSpPr>
        <p:spPr bwMode="auto">
          <a:xfrm>
            <a:off x="8062913" y="0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14313" y="1571625"/>
            <a:ext cx="85010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 b="1"/>
              <a:t>Ответ: </a:t>
            </a:r>
            <a:r>
              <a:rPr lang="ru-RU" altLang="ru-RU" sz="4800" b="1"/>
              <a:t>Фуко – французский физик в 1852 году. </a:t>
            </a:r>
          </a:p>
        </p:txBody>
      </p:sp>
      <p:pic>
        <p:nvPicPr>
          <p:cNvPr id="33796" name="Изображение 296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38" y="3579813"/>
            <a:ext cx="2779712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4819" name="Прямоугольник 2"/>
          <p:cNvSpPr>
            <a:spLocks noChangeArrowheads="1"/>
          </p:cNvSpPr>
          <p:nvPr/>
        </p:nvSpPr>
        <p:spPr bwMode="auto">
          <a:xfrm>
            <a:off x="53975" y="2555875"/>
            <a:ext cx="9144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Чей это закон? Q = I</a:t>
            </a:r>
            <a:r>
              <a:rPr lang="ru-RU" altLang="ru-RU" sz="4800" baseline="30000"/>
              <a:t>2</a:t>
            </a:r>
            <a:r>
              <a:rPr lang="ru-RU" altLang="ru-RU" sz="4800"/>
              <a:t> Rt</a:t>
            </a:r>
          </a:p>
        </p:txBody>
      </p:sp>
      <p:sp>
        <p:nvSpPr>
          <p:cNvPr id="34820" name="Прямоугольник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5843" name="Прямоугольник 2"/>
          <p:cNvSpPr>
            <a:spLocks noChangeArrowheads="1"/>
          </p:cNvSpPr>
          <p:nvPr/>
        </p:nvSpPr>
        <p:spPr bwMode="auto">
          <a:xfrm>
            <a:off x="571500" y="1357313"/>
            <a:ext cx="7489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6000" b="1"/>
              <a:t>Закон Джоуля – Ленца.</a:t>
            </a:r>
          </a:p>
        </p:txBody>
      </p:sp>
      <p:pic>
        <p:nvPicPr>
          <p:cNvPr id="35844" name="Изображение 31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3581400"/>
            <a:ext cx="4230687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6867" name="Прямоугольник 2"/>
          <p:cNvSpPr>
            <a:spLocks noChangeArrowheads="1"/>
          </p:cNvSpPr>
          <p:nvPr/>
        </p:nvSpPr>
        <p:spPr bwMode="auto">
          <a:xfrm>
            <a:off x="287338" y="2314575"/>
            <a:ext cx="8569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Какой закон называют IV законом Ньютона?</a:t>
            </a:r>
          </a:p>
        </p:txBody>
      </p:sp>
      <p:sp>
        <p:nvSpPr>
          <p:cNvPr id="36868" name="Прямоугольник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7891" name="Прямоугольник 2"/>
          <p:cNvSpPr>
            <a:spLocks noChangeArrowheads="1"/>
          </p:cNvSpPr>
          <p:nvPr/>
        </p:nvSpPr>
        <p:spPr bwMode="auto">
          <a:xfrm>
            <a:off x="0" y="2536825"/>
            <a:ext cx="91440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7200" b="1"/>
              <a:t>ЗВТ.</a:t>
            </a:r>
          </a:p>
        </p:txBody>
      </p:sp>
      <p:pic>
        <p:nvPicPr>
          <p:cNvPr id="37892" name="Изображение 337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81000"/>
            <a:ext cx="24526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Изображение 337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725863"/>
            <a:ext cx="3935413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0" y="857250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Назвать закон, который сформулировал Майер в своей работе «Органическое движение» и его связи с обменом веществ. «В системе при всех химических и физических процессах данная сила остаётся постоянной величиной».</a:t>
            </a:r>
          </a:p>
        </p:txBody>
      </p:sp>
      <p:sp>
        <p:nvSpPr>
          <p:cNvPr id="38916" name="Прямоугольник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39939" name="Прямоугольник 5"/>
          <p:cNvSpPr>
            <a:spLocks noChangeArrowheads="1"/>
          </p:cNvSpPr>
          <p:nvPr/>
        </p:nvSpPr>
        <p:spPr bwMode="auto">
          <a:xfrm>
            <a:off x="0" y="1428750"/>
            <a:ext cx="88931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7200" b="1"/>
              <a:t>Закон сохранения энергии.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0963" name="Прямоугольник 5"/>
          <p:cNvSpPr>
            <a:spLocks noChangeArrowheads="1"/>
          </p:cNvSpPr>
          <p:nvPr/>
        </p:nvSpPr>
        <p:spPr bwMode="auto">
          <a:xfrm>
            <a:off x="0" y="12144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Этот закон назван в честь учёного, который его формулирует так: Изменение количества движения, пропорционально приложенной движущей силе, и происходит по направлению прямой по которой, эта сила действует.</a:t>
            </a:r>
          </a:p>
        </p:txBody>
      </p:sp>
      <p:sp>
        <p:nvSpPr>
          <p:cNvPr id="40964" name="Прямоугольник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40965" name="TextBox 7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-130175" y="2511425"/>
            <a:ext cx="9396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/>
              <a:t>При выходе из воды животные встряхиваются. Какой закон физики используется ими при этом?</a:t>
            </a:r>
          </a:p>
        </p:txBody>
      </p:sp>
      <p:sp>
        <p:nvSpPr>
          <p:cNvPr id="14339" name="Прямоугольник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14340" name="TextBox 5">
            <a:hlinkClick r:id="rId3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1987" name="Прямоугольник 5"/>
          <p:cNvSpPr>
            <a:spLocks noChangeArrowheads="1"/>
          </p:cNvSpPr>
          <p:nvPr/>
        </p:nvSpPr>
        <p:spPr bwMode="auto">
          <a:xfrm>
            <a:off x="287338" y="2551113"/>
            <a:ext cx="8569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en-US" altLang="ru-RU" sz="7200" b="1"/>
              <a:t>II </a:t>
            </a:r>
            <a:r>
              <a:rPr lang="ru-RU" altLang="ru-RU" sz="7200" b="1"/>
              <a:t>закон Ньютона.</a:t>
            </a:r>
          </a:p>
        </p:txBody>
      </p:sp>
      <p:pic>
        <p:nvPicPr>
          <p:cNvPr id="41988" name="Изображение 378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12725"/>
            <a:ext cx="431482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3011" name="Прямоугольник 5"/>
          <p:cNvSpPr>
            <a:spLocks noChangeArrowheads="1"/>
          </p:cNvSpPr>
          <p:nvPr/>
        </p:nvSpPr>
        <p:spPr bwMode="auto">
          <a:xfrm>
            <a:off x="250825" y="1720850"/>
            <a:ext cx="86423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Кто и в каком году открыл закон радиоактивного распада?</a:t>
            </a:r>
          </a:p>
        </p:txBody>
      </p:sp>
      <p:sp>
        <p:nvSpPr>
          <p:cNvPr id="43012" name="Прямоугольник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43013" name="TextBox 7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4035" name="Прямоугольник 5"/>
          <p:cNvSpPr>
            <a:spLocks noChangeArrowheads="1"/>
          </p:cNvSpPr>
          <p:nvPr/>
        </p:nvSpPr>
        <p:spPr bwMode="auto">
          <a:xfrm>
            <a:off x="500063" y="1428750"/>
            <a:ext cx="785812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/>
              <a:t>Ответ</a:t>
            </a:r>
            <a:r>
              <a:rPr lang="ru-RU" altLang="ru-RU" sz="3600"/>
              <a:t>:  </a:t>
            </a:r>
            <a:r>
              <a:rPr lang="ru-RU" altLang="ru-RU" sz="4400" b="1"/>
              <a:t>Резерфорд и Содди в 1902 году.</a:t>
            </a:r>
          </a:p>
          <a:p>
            <a:pPr eaLnBrk="1" hangingPunct="1"/>
            <a:endParaRPr lang="ru-RU" altLang="ru-RU" sz="3600" b="1"/>
          </a:p>
        </p:txBody>
      </p:sp>
      <p:pic>
        <p:nvPicPr>
          <p:cNvPr id="44036" name="Изображение 399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75" y="3590925"/>
            <a:ext cx="48879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5059" name="Прямоугольник 5"/>
          <p:cNvSpPr>
            <a:spLocks noChangeArrowheads="1"/>
          </p:cNvSpPr>
          <p:nvPr/>
        </p:nvSpPr>
        <p:spPr bwMode="auto">
          <a:xfrm>
            <a:off x="214313" y="1714500"/>
            <a:ext cx="87122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 b="1"/>
              <a:t>Мера количества и энергии, мера инертности, мера гравитационного взаимодействия.</a:t>
            </a:r>
          </a:p>
        </p:txBody>
      </p:sp>
      <p:sp>
        <p:nvSpPr>
          <p:cNvPr id="45060" name="Прямоугольник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45061" name="TextBox 7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6083" name="Прямоугольник 5"/>
          <p:cNvSpPr>
            <a:spLocks noChangeArrowheads="1"/>
          </p:cNvSpPr>
          <p:nvPr/>
        </p:nvSpPr>
        <p:spPr bwMode="auto">
          <a:xfrm>
            <a:off x="1357313" y="2786063"/>
            <a:ext cx="58213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600"/>
              <a:t>Ответ: </a:t>
            </a:r>
            <a:r>
              <a:rPr lang="ru-RU" altLang="ru-RU" sz="6600" b="1"/>
              <a:t>Масса.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7107" name="Прямоугольник 5"/>
          <p:cNvSpPr>
            <a:spLocks noChangeArrowheads="1"/>
          </p:cNvSpPr>
          <p:nvPr/>
        </p:nvSpPr>
        <p:spPr bwMode="auto">
          <a:xfrm>
            <a:off x="785813" y="1357313"/>
            <a:ext cx="785336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Мера скорости, с которой происходят какие – либо изменения, или мера скорости и развития событий.</a:t>
            </a:r>
          </a:p>
        </p:txBody>
      </p:sp>
      <p:sp>
        <p:nvSpPr>
          <p:cNvPr id="47108" name="Прямоугольник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47109" name="TextBox 7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8131" name="Прямоугольник 5"/>
          <p:cNvSpPr>
            <a:spLocks noChangeArrowheads="1"/>
          </p:cNvSpPr>
          <p:nvPr/>
        </p:nvSpPr>
        <p:spPr bwMode="auto">
          <a:xfrm>
            <a:off x="1331913" y="1989138"/>
            <a:ext cx="66246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</a:t>
            </a:r>
            <a:endParaRPr lang="en-US" altLang="ru-RU" sz="7200"/>
          </a:p>
          <a:p>
            <a:pPr algn="ctr" eaLnBrk="1" hangingPunct="1"/>
            <a:r>
              <a:rPr lang="ru-RU" altLang="ru-RU" sz="7200" b="1"/>
              <a:t>Время.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142875" y="1000125"/>
            <a:ext cx="87122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/>
              <a:t>Векторная физическая величина, являющаяся мерой взаимодействия тела с другими телами, в результате которого тело приобретает ускорение (или изменяет свою форму и размеры).</a:t>
            </a:r>
          </a:p>
        </p:txBody>
      </p:sp>
      <p:sp>
        <p:nvSpPr>
          <p:cNvPr id="49156" name="Прямоугольник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3"/>
          <p:cNvSpPr>
            <a:spLocks noChangeArrowheads="1"/>
          </p:cNvSpPr>
          <p:nvPr/>
        </p:nvSpPr>
        <p:spPr bwMode="auto">
          <a:xfrm>
            <a:off x="1116013" y="2746375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/>
              <a:t>Ответ: </a:t>
            </a:r>
            <a:r>
              <a:rPr lang="ru-RU" altLang="ru-RU" sz="7200" b="1"/>
              <a:t>Сила.</a:t>
            </a:r>
          </a:p>
        </p:txBody>
      </p:sp>
      <p:sp>
        <p:nvSpPr>
          <p:cNvPr id="50179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3"/>
          <p:cNvSpPr>
            <a:spLocks noChangeArrowheads="1"/>
          </p:cNvSpPr>
          <p:nvPr/>
        </p:nvSpPr>
        <p:spPr bwMode="auto">
          <a:xfrm>
            <a:off x="0" y="2438400"/>
            <a:ext cx="9144000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Количественная мера измерения внутренней энергии при теплообмене.</a:t>
            </a:r>
          </a:p>
        </p:txBody>
      </p:sp>
      <p:sp>
        <p:nvSpPr>
          <p:cNvPr id="51203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51204" name="Прямоугольник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971550" y="2874963"/>
            <a:ext cx="7200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4000" b="1"/>
              <a:t>Закон инерции.</a:t>
            </a:r>
          </a:p>
        </p:txBody>
      </p:sp>
      <p:sp>
        <p:nvSpPr>
          <p:cNvPr id="15363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Прямоугольник 3"/>
          <p:cNvSpPr>
            <a:spLocks noChangeArrowheads="1"/>
          </p:cNvSpPr>
          <p:nvPr/>
        </p:nvSpPr>
        <p:spPr bwMode="auto">
          <a:xfrm>
            <a:off x="285750" y="2786063"/>
            <a:ext cx="86534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4000" b="1"/>
              <a:t>Количество теплоты.</a:t>
            </a:r>
          </a:p>
        </p:txBody>
      </p:sp>
      <p:sp>
        <p:nvSpPr>
          <p:cNvPr id="52227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Прямоугольник 3"/>
          <p:cNvSpPr>
            <a:spLocks noChangeArrowheads="1"/>
          </p:cNvSpPr>
          <p:nvPr/>
        </p:nvSpPr>
        <p:spPr bwMode="auto">
          <a:xfrm>
            <a:off x="0" y="1571625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Суммарная сила упругости тела, действующая при наличии силы тяжести на все связи (опору, подвес).</a:t>
            </a:r>
          </a:p>
        </p:txBody>
      </p:sp>
      <p:sp>
        <p:nvSpPr>
          <p:cNvPr id="53251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53252" name="Прямоугольник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3"/>
          <p:cNvSpPr>
            <a:spLocks noChangeArrowheads="1"/>
          </p:cNvSpPr>
          <p:nvPr/>
        </p:nvSpPr>
        <p:spPr bwMode="auto">
          <a:xfrm>
            <a:off x="785813" y="2828925"/>
            <a:ext cx="72390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/>
              <a:t>Ответ: вес</a:t>
            </a:r>
            <a:r>
              <a:rPr lang="ru-RU" altLang="ru-RU" sz="7200" b="1"/>
              <a:t> тела.</a:t>
            </a:r>
          </a:p>
        </p:txBody>
      </p:sp>
      <p:sp>
        <p:nvSpPr>
          <p:cNvPr id="54275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pic>
        <p:nvPicPr>
          <p:cNvPr id="54276" name="Изображение 501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95250"/>
            <a:ext cx="3738562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55299" name="Прямоугольник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55300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55301" name="Прямоугольник 9"/>
          <p:cNvSpPr>
            <a:spLocks noChangeArrowheads="1"/>
          </p:cNvSpPr>
          <p:nvPr/>
        </p:nvSpPr>
        <p:spPr bwMode="auto">
          <a:xfrm>
            <a:off x="214313" y="1143000"/>
            <a:ext cx="87122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В каком году в околоземном космическом пространстве появилось первое искусственное тело, созданное землянами – спутник №1.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 txBox="1">
            <a:spLocks noChangeArrowheads="1"/>
          </p:cNvSpPr>
          <p:nvPr/>
        </p:nvSpPr>
        <p:spPr bwMode="auto">
          <a:xfrm>
            <a:off x="685800" y="2852738"/>
            <a:ext cx="7696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altLang="ru-RU" sz="7200"/>
              <a:t>Ответ: </a:t>
            </a:r>
            <a:r>
              <a:rPr lang="en-US" altLang="ru-RU" sz="7200" b="1"/>
              <a:t>1957.</a:t>
            </a:r>
            <a:endParaRPr lang="ru-RU" altLang="ru-RU" sz="7200" b="1"/>
          </a:p>
        </p:txBody>
      </p:sp>
      <p:sp>
        <p:nvSpPr>
          <p:cNvPr id="56323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pic>
        <p:nvPicPr>
          <p:cNvPr id="56324" name="Изображение 52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5" y="90488"/>
            <a:ext cx="3375025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57347" name="Прямоугольник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57348" name="TextBox 1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  <p:sp>
        <p:nvSpPr>
          <p:cNvPr id="57349" name="Прямоугольник 17"/>
          <p:cNvSpPr>
            <a:spLocks noChangeArrowheads="1"/>
          </p:cNvSpPr>
          <p:nvPr/>
        </p:nvSpPr>
        <p:spPr bwMode="auto">
          <a:xfrm>
            <a:off x="0" y="1285875"/>
            <a:ext cx="9144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Как назывался космический корабль, на котором совершил орбитальный полёт первый космонавт СССР Ю.А.Гагарин?</a:t>
            </a: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1217613" y="2781300"/>
            <a:ext cx="7315200" cy="2232025"/>
            <a:chOff x="767" y="1752"/>
            <a:chExt cx="4608" cy="1406"/>
          </a:xfrm>
        </p:grpSpPr>
        <p:sp>
          <p:nvSpPr>
            <p:cNvPr id="57351" name="WordArt 8" descr="Частый вертикальный"/>
            <p:cNvSpPr>
              <a:spLocks noChangeArrowheads="1" noChangeShapeType="1" noTextEdit="1"/>
            </p:cNvSpPr>
            <p:nvPr/>
          </p:nvSpPr>
          <p:spPr bwMode="auto">
            <a:xfrm>
              <a:off x="2926" y="1752"/>
              <a:ext cx="263" cy="1302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0356"/>
                </a:avLst>
              </a:prstTxWarp>
            </a:bodyPr>
            <a:lstStyle/>
            <a:p>
              <a:pPr algn="ctr"/>
              <a:endPara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7352" name="WordArt 9"/>
            <p:cNvSpPr>
              <a:spLocks noChangeArrowheads="1" noChangeShapeType="1" noTextEdit="1"/>
            </p:cNvSpPr>
            <p:nvPr/>
          </p:nvSpPr>
          <p:spPr bwMode="auto">
            <a:xfrm>
              <a:off x="3703" y="1964"/>
              <a:ext cx="377" cy="977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endPara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353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149" y="2073"/>
              <a:ext cx="320" cy="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49803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7354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394" y="1858"/>
              <a:ext cx="286" cy="1300"/>
            </a:xfrm>
            <a:prstGeom prst="rect">
              <a:avLst/>
            </a:prstGeom>
          </p:spPr>
          <p:txBody>
            <a:bodyPr wrap="none" fromWordArt="1">
              <a:prstTxWarp prst="textCascadeUp">
                <a:avLst>
                  <a:gd name="adj" fmla="val 44444"/>
                </a:avLst>
              </a:prstTxWarp>
              <a:scene3d>
                <a:camera prst="legacyPerspectiveFront">
                  <a:rot lat="20519985" lon="1080000" rev="0"/>
                </a:camera>
                <a:lightRig rig="legacyHarsh2" dir="b"/>
              </a:scene3d>
              <a:sp3d extrusionH="430200" prstMaterial="legacyMatte">
                <a:extrusionClr>
                  <a:srgbClr val="FFE701"/>
                </a:extrusionClr>
                <a:contourClr>
                  <a:srgbClr val="FFE701"/>
                </a:contourClr>
              </a:sp3d>
            </a:bodyPr>
            <a:lstStyle/>
            <a:p>
              <a:pPr algn="ctr"/>
              <a:endPara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endParaRPr>
            </a:p>
          </p:txBody>
        </p:sp>
        <p:sp>
          <p:nvSpPr>
            <p:cNvPr id="57355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767" y="1964"/>
              <a:ext cx="308" cy="77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57356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92" y="2160"/>
              <a:ext cx="499" cy="58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ru-RU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  <p:sp>
          <p:nvSpPr>
            <p:cNvPr id="5735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012" y="1933"/>
              <a:ext cx="363" cy="99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endPara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 txBox="1">
            <a:spLocks noChangeArrowheads="1"/>
          </p:cNvSpPr>
          <p:nvPr/>
        </p:nvSpPr>
        <p:spPr bwMode="auto">
          <a:xfrm>
            <a:off x="723900" y="2228850"/>
            <a:ext cx="7696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altLang="ru-RU" sz="7200"/>
              <a:t>Ответ: </a:t>
            </a:r>
            <a:r>
              <a:rPr lang="ru-RU" altLang="ru-RU" sz="7200" b="1"/>
              <a:t>«Восток».</a:t>
            </a:r>
          </a:p>
        </p:txBody>
      </p:sp>
      <p:sp>
        <p:nvSpPr>
          <p:cNvPr id="58371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pic>
        <p:nvPicPr>
          <p:cNvPr id="58372" name="Изображение 54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242888"/>
            <a:ext cx="3290887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59395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  <p:sp>
        <p:nvSpPr>
          <p:cNvPr id="59397" name="Прямоугольник 7"/>
          <p:cNvSpPr>
            <a:spLocks noChangeArrowheads="1"/>
          </p:cNvSpPr>
          <p:nvPr/>
        </p:nvSpPr>
        <p:spPr bwMode="auto">
          <a:xfrm>
            <a:off x="571500" y="928688"/>
            <a:ext cx="79200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Чему равна Первая космическая скорость, которая необходима космическому кораблю, чтобы выйти на околоземную круговую орбиту?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0" y="2420938"/>
            <a:ext cx="9144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Ответ:</a:t>
            </a:r>
          </a:p>
          <a:p>
            <a:pPr algn="ctr" eaLnBrk="1" hangingPunct="1"/>
            <a:r>
              <a:rPr lang="ru-RU" altLang="ru-RU" sz="4000" b="1"/>
              <a:t>7,9 км/с; 7,9х 103 м/с.</a:t>
            </a:r>
          </a:p>
        </p:txBody>
      </p:sp>
      <p:sp>
        <p:nvSpPr>
          <p:cNvPr id="60419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1443" name="Прямоугольник 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61444" name="TextBox 4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  <p:sp>
        <p:nvSpPr>
          <p:cNvPr id="61445" name="Прямоугольник 5"/>
          <p:cNvSpPr>
            <a:spLocks noChangeArrowheads="1"/>
          </p:cNvSpPr>
          <p:nvPr/>
        </p:nvSpPr>
        <p:spPr bwMode="auto">
          <a:xfrm>
            <a:off x="0" y="1000125"/>
            <a:ext cx="91440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600"/>
              <a:t>Какая планета Солнечной системы имеет, самую большую плотность – 5,52г/с3?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0" y="220662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4800"/>
          </a:p>
        </p:txBody>
      </p:sp>
      <p:sp>
        <p:nvSpPr>
          <p:cNvPr id="16388" name="Прямоугольник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23850" y="3246438"/>
            <a:ext cx="698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468313" y="1196975"/>
            <a:ext cx="8137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/>
              <a:t>Какая рыба плавает в воде значительно быстрее многих других рыб? (Речная рыба).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684213" y="2708275"/>
            <a:ext cx="76962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altLang="ru-RU" sz="7200"/>
              <a:t>Ответ: </a:t>
            </a:r>
            <a:r>
              <a:rPr lang="ru-RU" altLang="ru-RU" sz="7200" b="1"/>
              <a:t>Земля.</a:t>
            </a:r>
          </a:p>
        </p:txBody>
      </p:sp>
      <p:sp>
        <p:nvSpPr>
          <p:cNvPr id="62467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pic>
        <p:nvPicPr>
          <p:cNvPr id="62468" name="Изображение 58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239713"/>
            <a:ext cx="37480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3491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63492" name="TextBox 5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  <p:sp>
        <p:nvSpPr>
          <p:cNvPr id="63493" name="Прямоугольник 6"/>
          <p:cNvSpPr>
            <a:spLocks noChangeArrowheads="1"/>
          </p:cNvSpPr>
          <p:nvPr/>
        </p:nvSpPr>
        <p:spPr bwMode="auto">
          <a:xfrm>
            <a:off x="0" y="857250"/>
            <a:ext cx="9144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Какое название учёные дали открытому в 1967 году космическому объекту, который является источником импульсивного радиоизлучения?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785813" y="2500313"/>
            <a:ext cx="7170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/>
              <a:t>Ответ: Пульсар.</a:t>
            </a:r>
          </a:p>
        </p:txBody>
      </p:sp>
      <p:pic>
        <p:nvPicPr>
          <p:cNvPr id="64516" name="Изображение 604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3700463"/>
            <a:ext cx="35179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5539" name="Прямоугольник 2"/>
          <p:cNvSpPr>
            <a:spLocks noChangeArrowheads="1"/>
          </p:cNvSpPr>
          <p:nvPr/>
        </p:nvSpPr>
        <p:spPr bwMode="auto">
          <a:xfrm>
            <a:off x="214313" y="1571625"/>
            <a:ext cx="8712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Что безопаснее во время грозы: лечь на землю, стоять, присесть на корточки?</a:t>
            </a:r>
          </a:p>
        </p:txBody>
      </p:sp>
      <p:sp>
        <p:nvSpPr>
          <p:cNvPr id="65540" name="TextBox 3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10</a:t>
            </a:r>
          </a:p>
        </p:txBody>
      </p:sp>
      <p:sp>
        <p:nvSpPr>
          <p:cNvPr id="65541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6563" name="Прямоугольник 2"/>
          <p:cNvSpPr>
            <a:spLocks noChangeArrowheads="1"/>
          </p:cNvSpPr>
          <p:nvPr/>
        </p:nvSpPr>
        <p:spPr bwMode="auto">
          <a:xfrm>
            <a:off x="0" y="785813"/>
            <a:ext cx="9144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</a:t>
            </a:r>
          </a:p>
          <a:p>
            <a:pPr algn="ctr" eaLnBrk="1" hangingPunct="1"/>
            <a:r>
              <a:rPr lang="ru-RU" altLang="ru-RU" sz="3200" b="1"/>
              <a:t>Присесть на корточки: так голова будет достаточно низко, и площадь контакта с землёй минимально снижается и максимально возможная разность потенциалов между контактами; ток, идущий через тело человека, будет минимальным.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7587" name="Прямоугольник 2"/>
          <p:cNvSpPr>
            <a:spLocks noChangeArrowheads="1"/>
          </p:cNvSpPr>
          <p:nvPr/>
        </p:nvSpPr>
        <p:spPr bwMode="auto">
          <a:xfrm>
            <a:off x="0" y="1214438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/>
              <a:t>Если провод высоко напряжения оборвался и упал на землю, то по земле во все стороны от места падения распространяется ток большой величины. Когда человек находится в безопасности, будучи недалеко от места падения провода: когда земля сухая или когда она влажная?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20</a:t>
            </a:r>
          </a:p>
        </p:txBody>
      </p:sp>
      <p:sp>
        <p:nvSpPr>
          <p:cNvPr id="67589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8611" name="Прямоугольник 2"/>
          <p:cNvSpPr>
            <a:spLocks noChangeArrowheads="1"/>
          </p:cNvSpPr>
          <p:nvPr/>
        </p:nvSpPr>
        <p:spPr bwMode="auto">
          <a:xfrm>
            <a:off x="2928938" y="2143125"/>
            <a:ext cx="3757612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</a:t>
            </a:r>
            <a:r>
              <a:rPr lang="ru-RU" altLang="ru-RU" sz="4800"/>
              <a:t> </a:t>
            </a:r>
          </a:p>
          <a:p>
            <a:pPr algn="ctr" eaLnBrk="1" hangingPunct="1"/>
            <a:r>
              <a:rPr lang="ru-RU" altLang="ru-RU" sz="6000" b="1"/>
              <a:t>Влажная.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69635" name="Прямоугольник 2"/>
          <p:cNvSpPr>
            <a:spLocks noChangeArrowheads="1"/>
          </p:cNvSpPr>
          <p:nvPr/>
        </p:nvSpPr>
        <p:spPr bwMode="auto">
          <a:xfrm>
            <a:off x="0" y="2068513"/>
            <a:ext cx="9144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/>
              <a:t>Где чаще перегорают лампочки в квартире или подъезде?</a:t>
            </a:r>
          </a:p>
        </p:txBody>
      </p:sp>
      <p:sp>
        <p:nvSpPr>
          <p:cNvPr id="69636" name="TextBox 3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  <p:sp>
        <p:nvSpPr>
          <p:cNvPr id="69637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70659" name="Прямоугольник 2"/>
          <p:cNvSpPr>
            <a:spLocks noChangeArrowheads="1"/>
          </p:cNvSpPr>
          <p:nvPr/>
        </p:nvSpPr>
        <p:spPr bwMode="auto">
          <a:xfrm>
            <a:off x="0" y="2300288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</a:t>
            </a:r>
          </a:p>
          <a:p>
            <a:pPr algn="ctr" eaLnBrk="1" hangingPunct="1"/>
            <a:r>
              <a:rPr lang="ru-RU" altLang="ru-RU" sz="5400"/>
              <a:t>В подъезде</a:t>
            </a:r>
            <a:r>
              <a:rPr lang="ru-RU" altLang="ru-RU" sz="4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71683" name="Прямоугольник 2"/>
          <p:cNvSpPr>
            <a:spLocks noChangeArrowheads="1"/>
          </p:cNvSpPr>
          <p:nvPr/>
        </p:nvSpPr>
        <p:spPr bwMode="auto">
          <a:xfrm>
            <a:off x="0" y="1143000"/>
            <a:ext cx="9144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В электрическом чайнике две спирали. В каком случае он закипит быстрее: при параллельном или последовательном соединении спирали?</a:t>
            </a:r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  <p:sp>
        <p:nvSpPr>
          <p:cNvPr id="71685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1008063" y="2828925"/>
            <a:ext cx="7812087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7200"/>
              <a:t>Ответ: Щука.</a:t>
            </a:r>
          </a:p>
        </p:txBody>
      </p:sp>
      <p:sp>
        <p:nvSpPr>
          <p:cNvPr id="17412" name="Текст. поле 13315"/>
          <p:cNvSpPr txBox="1">
            <a:spLocks noChangeArrowheads="1"/>
          </p:cNvSpPr>
          <p:nvPr/>
        </p:nvSpPr>
        <p:spPr bwMode="auto">
          <a:xfrm>
            <a:off x="477838" y="4017963"/>
            <a:ext cx="8342312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000"/>
              <a:t>Заостренная форма головы щуки испытывает малое сопротивление</a:t>
            </a:r>
          </a:p>
          <a:p>
            <a:r>
              <a:rPr lang="ru-RU" altLang="ru-RU" sz="2000"/>
              <a:t>воды, поэтому щука плавает очень быстро</a:t>
            </a:r>
          </a:p>
        </p:txBody>
      </p:sp>
      <p:pic>
        <p:nvPicPr>
          <p:cNvPr id="17413" name="Изображение 13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4729163"/>
            <a:ext cx="650557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72707" name="Прямоугольник 2"/>
          <p:cNvSpPr>
            <a:spLocks noChangeArrowheads="1"/>
          </p:cNvSpPr>
          <p:nvPr/>
        </p:nvSpPr>
        <p:spPr bwMode="auto">
          <a:xfrm>
            <a:off x="1071563" y="1285875"/>
            <a:ext cx="6696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/>
              <a:t>Ответ:</a:t>
            </a:r>
            <a:r>
              <a:rPr lang="en-US" altLang="ru-RU" sz="6000"/>
              <a:t> </a:t>
            </a:r>
            <a:endParaRPr lang="ru-RU" altLang="ru-RU" sz="6000"/>
          </a:p>
          <a:p>
            <a:pPr algn="ctr" eaLnBrk="1" hangingPunct="1"/>
            <a:r>
              <a:rPr lang="ru-RU" altLang="ru-RU" sz="6000" b="1"/>
              <a:t>При параллельном соединении.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73731" name="Прямоугольник 2"/>
          <p:cNvSpPr>
            <a:spLocks noChangeArrowheads="1"/>
          </p:cNvSpPr>
          <p:nvPr/>
        </p:nvSpPr>
        <p:spPr bwMode="auto">
          <a:xfrm>
            <a:off x="214313" y="1143000"/>
            <a:ext cx="8642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800"/>
              <a:t>Из чего изготавливают нагревательные элементы электроплиток, утюгов и других металлов или из полупроводниковых материалов?</a:t>
            </a:r>
          </a:p>
        </p:txBody>
      </p:sp>
      <p:sp>
        <p:nvSpPr>
          <p:cNvPr id="73732" name="TextBox 3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50</a:t>
            </a:r>
          </a:p>
        </p:txBody>
      </p:sp>
      <p:sp>
        <p:nvSpPr>
          <p:cNvPr id="73733" name="Прямоугольник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74755" name="Прямоугольник 2"/>
          <p:cNvSpPr>
            <a:spLocks noChangeArrowheads="1"/>
          </p:cNvSpPr>
          <p:nvPr/>
        </p:nvSpPr>
        <p:spPr bwMode="auto">
          <a:xfrm>
            <a:off x="179388" y="1844675"/>
            <a:ext cx="878522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/>
              <a:t>Ответ: Из металлов. В металлическом нагревательном элементе тепловой пробой не развивается, так как нагрев элемента приводит к росту его сопротивления, что ограничивает выделяющуюся в элементе мощность.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214313" y="928688"/>
            <a:ext cx="87122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600"/>
              <a:t>Какое из деревьев находится в более устойчивом положении ель или сосна?</a:t>
            </a:r>
          </a:p>
        </p:txBody>
      </p:sp>
      <p:sp>
        <p:nvSpPr>
          <p:cNvPr id="18436" name="Прямоугольник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0" y="2420938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7200"/>
              <a:t>Ответ: </a:t>
            </a:r>
            <a:r>
              <a:rPr lang="ru-RU" altLang="ru-RU" sz="7200" b="1"/>
              <a:t>Сосна.</a:t>
            </a:r>
          </a:p>
        </p:txBody>
      </p:sp>
      <p:sp>
        <p:nvSpPr>
          <p:cNvPr id="19459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19460" name="Текст. поле 15363"/>
          <p:cNvSpPr txBox="1">
            <a:spLocks noChangeArrowheads="1"/>
          </p:cNvSpPr>
          <p:nvPr/>
        </p:nvSpPr>
        <p:spPr bwMode="auto">
          <a:xfrm>
            <a:off x="987425" y="4219575"/>
            <a:ext cx="6929438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/>
              <a:t>Сосна обладает более сильной корневой системой</a:t>
            </a:r>
            <a:endParaRPr lang="en-US" alt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214313" y="1857375"/>
            <a:ext cx="864393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0" b="1"/>
              <a:t>Чему равно давление крови у человека в мм. рт. ст.?</a:t>
            </a:r>
          </a:p>
        </p:txBody>
      </p:sp>
      <p:sp>
        <p:nvSpPr>
          <p:cNvPr id="20483" name="TextBox 5">
            <a:hlinkClick r:id="rId2" action="ppaction://hlinksldjump" highlightClick="1"/>
          </p:cNvPr>
          <p:cNvSpPr txBox="1">
            <a:spLocks noChangeArrowheads="1"/>
          </p:cNvSpPr>
          <p:nvPr/>
        </p:nvSpPr>
        <p:spPr bwMode="auto">
          <a:xfrm>
            <a:off x="785813" y="5857875"/>
            <a:ext cx="1357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>←НАЗАД</a:t>
            </a:r>
          </a:p>
        </p:txBody>
      </p:sp>
      <p:sp>
        <p:nvSpPr>
          <p:cNvPr id="20484" name="Прямоугольник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451725" y="5949950"/>
            <a:ext cx="1223963" cy="358775"/>
          </a:xfrm>
          <a:prstGeom prst="rect">
            <a:avLst/>
          </a:prstGeom>
          <a:solidFill>
            <a:schemeClr val="accent1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FFFFFF"/>
                </a:solidFill>
              </a:rPr>
              <a:t>ОТВЕТ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7996238" y="26988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231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04888" indent="-255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7952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89075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462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034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606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17875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6000">
                <a:solidFill>
                  <a:srgbClr val="FF0066"/>
                </a:solidFill>
              </a:rPr>
              <a:t>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6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6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1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1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2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3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3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4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4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5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5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Техническая">
  <a:themeElements>
    <a:clrScheme name="">
      <a:dk1>
        <a:srgbClr val="3B3B3B"/>
      </a:dk1>
      <a:lt1>
        <a:srgbClr val="FFFFFF"/>
      </a:lt1>
      <a:dk2>
        <a:srgbClr val="000000"/>
      </a:dk2>
      <a:lt2>
        <a:srgbClr val="D4D2D0"/>
      </a:lt2>
      <a:accent1>
        <a:srgbClr val="6EA0B0"/>
      </a:accent1>
      <a:accent2>
        <a:srgbClr val="CCAF0A"/>
      </a:accent2>
      <a:accent3>
        <a:srgbClr val="AAAAAA"/>
      </a:accent3>
      <a:accent4>
        <a:srgbClr val="DADADA"/>
      </a:accent4>
      <a:accent5>
        <a:srgbClr val="BACDD4"/>
      </a:accent5>
      <a:accent6>
        <a:srgbClr val="B99E08"/>
      </a:accent6>
      <a:hlink>
        <a:srgbClr val="00C8C3"/>
      </a:hlink>
      <a:folHlink>
        <a:srgbClr val="A116E0"/>
      </a:folHlink>
    </a:clrScheme>
    <a:fontScheme name="6_Техническая">
      <a:majorFont>
        <a:latin typeface="Franklin Gothic 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6_Техническая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Техническая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Техническая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1001</Words>
  <Application>Microsoft Office PowerPoint</Application>
  <PresentationFormat>Экран (4:3)</PresentationFormat>
  <Paragraphs>235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62</vt:i4>
      </vt:variant>
    </vt:vector>
  </HeadingPairs>
  <TitlesOfParts>
    <vt:vector size="77" baseType="lpstr">
      <vt:lpstr>Arial</vt:lpstr>
      <vt:lpstr>Franklin Gothic Book</vt:lpstr>
      <vt:lpstr>Wingdings 2</vt:lpstr>
      <vt:lpstr>Calibri</vt:lpstr>
      <vt:lpstr>Arial Black</vt:lpstr>
      <vt:lpstr>Техническая</vt:lpstr>
      <vt:lpstr>Техническая</vt:lpstr>
      <vt:lpstr>1_Техническая</vt:lpstr>
      <vt:lpstr>1_Техническая</vt:lpstr>
      <vt:lpstr>2_Техническая</vt:lpstr>
      <vt:lpstr>3_Техническая</vt:lpstr>
      <vt:lpstr>4_Техническая</vt:lpstr>
      <vt:lpstr>5_Техническая</vt:lpstr>
      <vt:lpstr>6_Техническая</vt:lpstr>
      <vt:lpstr>6_Техническая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Журавлёв</dc:creator>
  <cp:lastModifiedBy>О. А. Булатов</cp:lastModifiedBy>
  <cp:revision>80</cp:revision>
  <dcterms:created xsi:type="dcterms:W3CDTF">2010-04-26T14:54:32Z</dcterms:created>
  <dcterms:modified xsi:type="dcterms:W3CDTF">2023-06-07T11:32:57Z</dcterms:modified>
</cp:coreProperties>
</file>