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36"/>
  </p:notesMasterIdLst>
  <p:sldIdLst>
    <p:sldId id="303" r:id="rId2"/>
    <p:sldId id="299" r:id="rId3"/>
    <p:sldId id="328" r:id="rId4"/>
    <p:sldId id="366" r:id="rId5"/>
    <p:sldId id="300" r:id="rId6"/>
    <p:sldId id="258" r:id="rId7"/>
    <p:sldId id="370" r:id="rId8"/>
    <p:sldId id="371" r:id="rId9"/>
    <p:sldId id="373" r:id="rId10"/>
    <p:sldId id="342" r:id="rId11"/>
    <p:sldId id="395" r:id="rId12"/>
    <p:sldId id="343" r:id="rId13"/>
    <p:sldId id="344" r:id="rId14"/>
    <p:sldId id="345" r:id="rId15"/>
    <p:sldId id="388" r:id="rId16"/>
    <p:sldId id="350" r:id="rId17"/>
    <p:sldId id="389" r:id="rId18"/>
    <p:sldId id="352" r:id="rId19"/>
    <p:sldId id="353" r:id="rId20"/>
    <p:sldId id="390" r:id="rId21"/>
    <p:sldId id="355" r:id="rId22"/>
    <p:sldId id="356" r:id="rId23"/>
    <p:sldId id="391" r:id="rId24"/>
    <p:sldId id="360" r:id="rId25"/>
    <p:sldId id="361" r:id="rId26"/>
    <p:sldId id="362" r:id="rId27"/>
    <p:sldId id="363" r:id="rId28"/>
    <p:sldId id="364" r:id="rId29"/>
    <p:sldId id="396" r:id="rId30"/>
    <p:sldId id="367" r:id="rId31"/>
    <p:sldId id="393" r:id="rId32"/>
    <p:sldId id="368" r:id="rId33"/>
    <p:sldId id="394" r:id="rId34"/>
    <p:sldId id="29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25045-B4AB-4A75-9613-F89B061BA3DE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E5B9B-2A83-4080-B193-910F1794D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7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9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7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Arial" charset="0"/>
              </a:rPr>
              <a:t>Познай пословицу</a:t>
            </a:r>
          </a:p>
        </p:txBody>
      </p:sp>
    </p:spTree>
    <p:extLst>
      <p:ext uri="{BB962C8B-B14F-4D97-AF65-F5344CB8AC3E}">
        <p14:creationId xmlns:p14="http://schemas.microsoft.com/office/powerpoint/2010/main" val="4012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81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0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4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79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959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742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75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82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04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503238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6181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2F7023-4813-48B2-ADE8-7BB847F79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5693"/>
      </p:ext>
    </p:extLst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5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2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6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5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57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65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0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F743E0-7D22-4E71-AAD6-B4007720E5B9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441F2F-6F98-4670-A761-BE246BD33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199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  <p:sldLayoutId id="214748375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slide" Target="slide30.xml"/><Relationship Id="rId18" Type="http://schemas.openxmlformats.org/officeDocument/2006/relationships/slide" Target="slide2.xml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12" Type="http://schemas.openxmlformats.org/officeDocument/2006/relationships/slide" Target="slide19.xml"/><Relationship Id="rId17" Type="http://schemas.openxmlformats.org/officeDocument/2006/relationships/slide" Target="slide16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10.xml"/><Relationship Id="rId1" Type="http://schemas.openxmlformats.org/officeDocument/2006/relationships/vmlDrawing" Target="../drawings/vmlDrawing1.vml"/><Relationship Id="rId6" Type="http://schemas.openxmlformats.org/officeDocument/2006/relationships/slide" Target="slide34.xml"/><Relationship Id="rId11" Type="http://schemas.openxmlformats.org/officeDocument/2006/relationships/slide" Target="slide21.xml"/><Relationship Id="rId5" Type="http://schemas.openxmlformats.org/officeDocument/2006/relationships/slide" Target="slide24.xml"/><Relationship Id="rId15" Type="http://schemas.openxmlformats.org/officeDocument/2006/relationships/slide" Target="slide12.xml"/><Relationship Id="rId10" Type="http://schemas.openxmlformats.org/officeDocument/2006/relationships/slide" Target="slide32.xml"/><Relationship Id="rId4" Type="http://schemas.openxmlformats.org/officeDocument/2006/relationships/slide" Target="slide18.xml"/><Relationship Id="rId9" Type="http://schemas.openxmlformats.org/officeDocument/2006/relationships/slide" Target="slide1.xml"/><Relationship Id="rId1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9479" t="4482" r="12794" b="5871"/>
          <a:stretch/>
        </p:blipFill>
        <p:spPr bwMode="auto">
          <a:xfrm>
            <a:off x="179512" y="1409293"/>
            <a:ext cx="3838026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3707904" y="1863491"/>
            <a:ext cx="5256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ДЕНЬ ТЕХНИЧЕСКИХ НАУК</a:t>
            </a:r>
            <a:endParaRPr lang="ru-RU" sz="5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5013176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i="1" dirty="0" smtClean="0"/>
          </a:p>
          <a:p>
            <a:pPr algn="ctr"/>
            <a:r>
              <a:rPr lang="ru-RU" sz="3600" i="1" dirty="0" smtClean="0"/>
              <a:t>7 февраля 2023 года</a:t>
            </a:r>
            <a:endParaRPr lang="ru-RU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357001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ГБОУ «Академическая гимназия №56» </a:t>
            </a:r>
          </a:p>
          <a:p>
            <a:pPr algn="ctr"/>
            <a:r>
              <a:rPr lang="ru-RU" i="1" dirty="0" smtClean="0"/>
              <a:t>Санкт-Петербурга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36" y="-99392"/>
            <a:ext cx="9138384" cy="115212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ашифровано 14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названий известных вам физических величин. Читать можно в любом направлении, кроме диагоналей.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6835399"/>
              </p:ext>
            </p:extLst>
          </p:nvPr>
        </p:nvGraphicFramePr>
        <p:xfrm>
          <a:off x="1331640" y="908720"/>
          <a:ext cx="6264699" cy="568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01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2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В*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47664" y="188640"/>
            <a:ext cx="37571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Угадай чайнворд</a:t>
            </a:r>
          </a:p>
          <a:p>
            <a:endParaRPr lang="ru-RU" sz="2800" dirty="0"/>
          </a:p>
        </p:txBody>
      </p:sp>
      <p:sp>
        <p:nvSpPr>
          <p:cNvPr id="13" name="Солнце 12">
            <a:hlinkClick r:id="rId2" action="ppaction://hlinksldjump"/>
          </p:cNvPr>
          <p:cNvSpPr/>
          <p:nvPr/>
        </p:nvSpPr>
        <p:spPr>
          <a:xfrm>
            <a:off x="8532440" y="6309320"/>
            <a:ext cx="611560" cy="54868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https://fsd.compedu.ru/html/2020/04/21/i_5e9ee90c4c56a/phppc6es8_meropriyatie-fizika-8-9_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912" y="881718"/>
            <a:ext cx="7124192" cy="585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96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42976" y="285729"/>
            <a:ext cx="6072230" cy="76328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9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 </a:t>
            </a:r>
            <a:endParaRPr lang="ru-RU" sz="49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В р емя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929058" y="3214685"/>
            <a:ext cx="1214446" cy="8572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емя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е щество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285860"/>
            <a:ext cx="3000396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ru-RU" sz="50000" dirty="0" smtClean="0">
                <a:solidFill>
                  <a:srgbClr val="0070C0"/>
                </a:solidFill>
              </a:rPr>
              <a:t>е</a:t>
            </a:r>
            <a:endParaRPr lang="ru-RU" sz="50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335756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b="1" dirty="0" smtClean="0"/>
              <a:t>щество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 плот 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Bod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966" t="23556" r="55699"/>
          <a:stretch>
            <a:fillRect/>
          </a:stretch>
        </p:blipFill>
        <p:spPr>
          <a:xfrm>
            <a:off x="500034" y="1928802"/>
            <a:ext cx="2214578" cy="3320261"/>
          </a:xfrm>
        </p:spPr>
      </p:pic>
      <p:sp>
        <p:nvSpPr>
          <p:cNvPr id="5" name="TextBox 4"/>
          <p:cNvSpPr txBox="1"/>
          <p:nvPr/>
        </p:nvSpPr>
        <p:spPr>
          <a:xfrm>
            <a:off x="2786050" y="928670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 </a:t>
            </a:r>
            <a:r>
              <a:rPr lang="ru-RU" sz="8800" dirty="0" smtClean="0"/>
              <a:t>,,</a:t>
            </a:r>
            <a:endParaRPr lang="ru-RU" sz="8800" dirty="0"/>
          </a:p>
        </p:txBody>
      </p:sp>
      <p:pic>
        <p:nvPicPr>
          <p:cNvPr id="6" name="Рисунок 5" descr="plot.jpg"/>
          <p:cNvPicPr>
            <a:picLocks noChangeAspect="1"/>
          </p:cNvPicPr>
          <p:nvPr/>
        </p:nvPicPr>
        <p:blipFill>
          <a:blip r:embed="rId3" cstate="print"/>
          <a:srcRect l="9375" r="6249" b="17499"/>
          <a:stretch>
            <a:fillRect/>
          </a:stretch>
        </p:blipFill>
        <p:spPr>
          <a:xfrm>
            <a:off x="4000496" y="2000240"/>
            <a:ext cx="3214710" cy="23574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15272" y="2428868"/>
            <a:ext cx="10198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 а</a:t>
            </a:r>
            <a:endParaRPr lang="ru-RU" sz="8800" dirty="0"/>
          </a:p>
        </p:txBody>
      </p:sp>
      <p:sp>
        <p:nvSpPr>
          <p:cNvPr id="8" name="Солнце 7">
            <a:hlinkClick r:id="rId4" action="ppaction://hlinksldjump"/>
          </p:cNvPr>
          <p:cNvSpPr/>
          <p:nvPr/>
        </p:nvSpPr>
        <p:spPr>
          <a:xfrm>
            <a:off x="8001024" y="5786454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15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52400" y="91289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Конкурс «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Четвёртый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лишний»</a:t>
            </a:r>
          </a:p>
        </p:txBody>
      </p:sp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429856" y="778402"/>
            <a:ext cx="871296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каждой группе слов – одно лишнее. Найти это слово. По какому признаку можно объединить другие слова. За каждый правильный ответ – 1 балл.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команды дают поочередно.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28384" y="6237312"/>
            <a:ext cx="792088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10716" y="2636912"/>
            <a:ext cx="8496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Амперметр</a:t>
            </a:r>
            <a:r>
              <a:rPr lang="ru-RU" sz="2800" b="1" i="1" dirty="0">
                <a:ea typeface="Times New Roman" pitchFamily="18" charset="0"/>
                <a:cs typeface="Times New Roman" pitchFamily="18" charset="0"/>
              </a:rPr>
              <a:t>, вольтметр, барометр, омметр.</a:t>
            </a:r>
            <a:endParaRPr lang="ru-RU" sz="2800" b="1" i="1" dirty="0"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716" y="3252465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/>
              <a:t>2.Протон</a:t>
            </a:r>
            <a:r>
              <a:rPr lang="ru-RU" sz="2800" b="1" i="1" dirty="0"/>
              <a:t>, отрицательный ион, нейтрон,  электрон.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8532" y="3941187"/>
            <a:ext cx="86851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/>
              <a:t>3. Тепловые</a:t>
            </a:r>
            <a:r>
              <a:rPr lang="ru-RU" sz="2800" b="1" i="1" dirty="0"/>
              <a:t>, механические, магнитные, химические.</a:t>
            </a:r>
            <a:endParaRPr lang="ru-RU" sz="28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8532" y="4523055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/>
              <a:t>4. </a:t>
            </a:r>
            <a:r>
              <a:rPr lang="ru-RU" sz="2800" b="1" i="1" dirty="0" err="1" smtClean="0"/>
              <a:t>А.М.Ампер</a:t>
            </a:r>
            <a:r>
              <a:rPr lang="ru-RU" sz="2800" b="1" i="1" dirty="0"/>
              <a:t>, Пифагор, </a:t>
            </a:r>
            <a:r>
              <a:rPr lang="ru-RU" sz="2800" b="1" i="1" dirty="0" err="1"/>
              <a:t>Г.Ом</a:t>
            </a:r>
            <a:r>
              <a:rPr lang="ru-RU" sz="2800" b="1" i="1" dirty="0"/>
              <a:t>, </a:t>
            </a:r>
            <a:r>
              <a:rPr lang="ru-RU" sz="2800" b="1" i="1" dirty="0" err="1"/>
              <a:t>А.Вольта</a:t>
            </a:r>
            <a:r>
              <a:rPr lang="ru-RU" sz="2800" b="1" i="1" dirty="0"/>
              <a:t>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0716" y="5123219"/>
            <a:ext cx="7545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/>
              <a:t>5. Фарфор</a:t>
            </a:r>
            <a:r>
              <a:rPr lang="ru-RU" sz="2800" b="1" i="1" dirty="0"/>
              <a:t>, медь, резина, стекло.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38532" y="5760258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/>
              <a:t>6. Кислород</a:t>
            </a:r>
            <a:r>
              <a:rPr lang="ru-RU" sz="2800" b="1" i="1" dirty="0"/>
              <a:t>, водород, железо, азот.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44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2272" y="442610"/>
            <a:ext cx="850728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конкурс «ОБЪЯСНИ»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команды дают поочередно.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99630"/>
            <a:ext cx="8458200" cy="1741338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ru-RU" dirty="0" smtClean="0"/>
              <a:t>1. </a:t>
            </a:r>
            <a:r>
              <a:rPr lang="ru-RU" sz="3200" dirty="0" smtClean="0"/>
              <a:t>Доктор бежит по льду к хоккеисту, получившему травму, мелкими шажками. Почему?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72516" y="3230620"/>
            <a:ext cx="8686800" cy="15204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buFontTx/>
              <a:buNone/>
            </a:pPr>
            <a:r>
              <a:rPr lang="ru-RU" dirty="0" smtClean="0"/>
              <a:t>2. </a:t>
            </a:r>
            <a:r>
              <a:rPr lang="ru-RU" sz="4100" dirty="0" smtClean="0"/>
              <a:t>В каком состоянии окажется шоколадка после того, как жадная девочка, чтобы не делиться с подругами, спрячет ее за пазуху?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19192" y="4804866"/>
            <a:ext cx="84582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buFontTx/>
              <a:buNone/>
            </a:pPr>
            <a:r>
              <a:rPr lang="ru-RU" dirty="0" smtClean="0"/>
              <a:t>3. Если трение вокруг исчезнет, что станем кричать: «Ура!» или «Караул!»?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конкурс «ОБЪЯСНИ»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команды дают поочередно.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6120"/>
            <a:ext cx="8229600" cy="2032920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None/>
            </a:pPr>
            <a:r>
              <a:rPr lang="ru-RU" sz="2800" dirty="0" smtClean="0"/>
              <a:t>5. </a:t>
            </a:r>
            <a:r>
              <a:rPr lang="ru-RU" sz="2800" dirty="0"/>
              <a:t>Какую форму примет газ, отпущенный из воздушного шарика в пустую комнату с закрытой форточкой</a:t>
            </a:r>
            <a:r>
              <a:rPr lang="ru-RU" sz="2800" dirty="0" smtClean="0"/>
              <a:t>? На каком свойстве газа это основано?</a:t>
            </a:r>
            <a:endParaRPr lang="ru-RU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 smtClean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8384" y="5877272"/>
            <a:ext cx="648072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3645024"/>
            <a:ext cx="84207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6. </a:t>
            </a:r>
            <a:r>
              <a:rPr lang="ru-RU" sz="2800" dirty="0"/>
              <a:t>Если в чайник с холодной водой незаметно опустить протекающую авторучку, то через некоторое время можно потчевать гостей слабым чернильным чаем. Что доказывает это явление? Станет ли чай крепче, если в чайнике с авторучкой окажется горячая вода?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620712"/>
            <a:ext cx="7956376" cy="5904631"/>
          </a:xfrm>
        </p:spPr>
        <p:txBody>
          <a:bodyPr tIns="25200" anchor="ctr">
            <a:normAutofit fontScale="92500" lnSpcReduction="10000"/>
          </a:bodyPr>
          <a:lstStyle/>
          <a:p>
            <a:pPr marL="215900" indent="-215900" algn="ctr" eaLnBrk="1" hangingPunct="1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Урок-игра</a:t>
            </a:r>
          </a:p>
          <a:p>
            <a:pPr marL="215900" indent="-215900" algn="ctr" eaLnBrk="1" hangingPunct="1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altLang="ru-RU" sz="7200" dirty="0">
              <a:latin typeface="Times New Roman" pitchFamily="18" charset="0"/>
              <a:cs typeface="Times New Roman" pitchFamily="18" charset="0"/>
            </a:endParaRPr>
          </a:p>
          <a:p>
            <a:pPr marL="215900" indent="-215900" algn="ctr" eaLnBrk="1" hangingPunct="1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alt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215900" indent="-215900" algn="ctr" eaLnBrk="1" hangingPunct="1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altLang="ru-RU" sz="7200" dirty="0">
              <a:latin typeface="Times New Roman" pitchFamily="18" charset="0"/>
              <a:cs typeface="Times New Roman" pitchFamily="18" charset="0"/>
            </a:endParaRPr>
          </a:p>
          <a:p>
            <a:pPr marL="215900" indent="-215900" algn="ctr" eaLnBrk="1" hangingPunct="1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alt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215900" indent="-215900" algn="ctr" eaLnBrk="1" hangingPunct="1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000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3000" i="1" dirty="0" smtClean="0">
                <a:latin typeface="Times New Roman" pitchFamily="18" charset="0"/>
                <a:cs typeface="Times New Roman" pitchFamily="18" charset="0"/>
              </a:rPr>
              <a:t>ля учащихся 8-9-х классов </a:t>
            </a: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611188" y="3068638"/>
            <a:ext cx="780891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25200" anchor="ctr"/>
          <a:lstStyle/>
          <a:p>
            <a:pPr algn="ctr" defTabSz="457200">
              <a:buClr>
                <a:schemeClr val="accent1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5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«Наука – это поэзия реальности!»</a:t>
            </a:r>
            <a:endParaRPr lang="ru-RU" altLang="ru-RU" sz="5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4" name="Picture 7" descr="AG0015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8640"/>
            <a:ext cx="2733681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9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29208" y="1700808"/>
            <a:ext cx="8229600" cy="432048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ru-RU" sz="3200" dirty="0"/>
              <a:t>Верите ли вы, что </a:t>
            </a:r>
            <a:r>
              <a:rPr lang="ru-RU" sz="3200" dirty="0" smtClean="0"/>
              <a:t>скорость </a:t>
            </a:r>
            <a:r>
              <a:rPr lang="ru-RU" sz="3200" dirty="0"/>
              <a:t>и ускорение вертикально брошенного мяча в верхней его точке подъема равны нулю</a:t>
            </a:r>
            <a:r>
              <a:rPr lang="ru-RU" sz="3200" dirty="0" smtClean="0"/>
              <a:t>?</a:t>
            </a:r>
          </a:p>
          <a:p>
            <a:pPr marL="609600" indent="-609600">
              <a:buFontTx/>
              <a:buAutoNum type="arabicPeriod"/>
            </a:pPr>
            <a:r>
              <a:rPr lang="ru-RU" sz="3200" dirty="0"/>
              <a:t>Верите ли вы, что </a:t>
            </a:r>
            <a:r>
              <a:rPr lang="ru-RU" sz="3200" dirty="0" smtClean="0"/>
              <a:t>самолет </a:t>
            </a:r>
            <a:r>
              <a:rPr lang="ru-RU" sz="3200" dirty="0"/>
              <a:t>взлетит быстрее, если будет разгоняться по ветру</a:t>
            </a:r>
            <a:r>
              <a:rPr lang="ru-RU" sz="3200" dirty="0" smtClean="0"/>
              <a:t>?</a:t>
            </a:r>
          </a:p>
          <a:p>
            <a:pPr marL="609600" indent="-609600">
              <a:buFontTx/>
              <a:buAutoNum type="arabicPeriod"/>
            </a:pPr>
            <a:r>
              <a:rPr lang="ru-RU" sz="3200" dirty="0"/>
              <a:t>Верите ли вы, что</a:t>
            </a:r>
            <a:r>
              <a:rPr lang="ru-RU" sz="3200" dirty="0" smtClean="0"/>
              <a:t> </a:t>
            </a:r>
            <a:r>
              <a:rPr lang="ru-RU" sz="3200" dirty="0"/>
              <a:t>всякое колеблющееся тело звучит</a:t>
            </a:r>
            <a:r>
              <a:rPr lang="ru-RU" sz="3200" dirty="0" smtClean="0"/>
              <a:t>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0"/>
            <a:ext cx="80032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ВЕРЮ – НЕ ВЕРЮ»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(одновременно ответ дают обе команды)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608" y="2657871"/>
            <a:ext cx="84582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sz="3600" cap="small" dirty="0" smtClean="0">
                <a:latin typeface="+mn-lt"/>
              </a:rPr>
              <a:t>Верите ли вы, что абсолютно </a:t>
            </a:r>
            <a:r>
              <a:rPr lang="ru-RU" sz="3600" cap="small" dirty="0">
                <a:latin typeface="+mn-lt"/>
              </a:rPr>
              <a:t>чистая вода не проводит электрический ток</a:t>
            </a:r>
            <a:r>
              <a:rPr lang="ru-RU" sz="3600" cap="small" dirty="0" smtClean="0">
                <a:latin typeface="+mn-lt"/>
              </a:rPr>
              <a:t>?</a:t>
            </a:r>
            <a:br>
              <a:rPr lang="ru-RU" sz="3600" cap="small" dirty="0" smtClean="0">
                <a:latin typeface="+mn-lt"/>
              </a:rPr>
            </a:br>
            <a:r>
              <a:rPr lang="ru-RU" sz="3600" cap="small" dirty="0" smtClean="0">
                <a:latin typeface="+mn-lt"/>
              </a:rPr>
              <a:t/>
            </a:r>
            <a:br>
              <a:rPr lang="ru-RU" sz="3600" cap="small" dirty="0" smtClean="0">
                <a:latin typeface="+mn-lt"/>
              </a:rPr>
            </a:br>
            <a:r>
              <a:rPr lang="ru-RU" sz="3600" cap="small" dirty="0">
                <a:latin typeface="+mn-lt"/>
              </a:rPr>
              <a:t/>
            </a:r>
            <a:br>
              <a:rPr lang="ru-RU" sz="3600" cap="small" dirty="0">
                <a:latin typeface="+mn-lt"/>
              </a:rPr>
            </a:br>
            <a:r>
              <a:rPr lang="ru-RU" sz="3600" cap="small" dirty="0" smtClean="0">
                <a:latin typeface="+mn-lt"/>
              </a:rPr>
              <a:t/>
            </a:r>
            <a:br>
              <a:rPr lang="ru-RU" sz="3600" cap="small" dirty="0" smtClean="0">
                <a:latin typeface="+mn-lt"/>
              </a:rPr>
            </a:br>
            <a:endParaRPr lang="ru-RU" sz="3600" cap="small" dirty="0" smtClean="0">
              <a:latin typeface="+mn-lt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308304" y="5805264"/>
            <a:ext cx="122413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0"/>
            <a:ext cx="80032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ВЕРЮ – НЕ ВЕРЮ»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(одновременно ответ дают обе команды)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2924944"/>
            <a:ext cx="8458200" cy="2088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/>
              <a:t>5</a:t>
            </a:r>
            <a:r>
              <a:rPr lang="ru-RU" sz="5300" dirty="0" smtClean="0"/>
              <a:t>.  Верите ли вы, что из крана самовара падают более тяжелые капли, когда вода горячая? </a:t>
            </a:r>
            <a:br>
              <a:rPr lang="ru-RU" sz="5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5394" y="4365104"/>
            <a:ext cx="8458200" cy="2088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6.</a:t>
            </a:r>
            <a:r>
              <a:rPr lang="ru-RU" sz="5300" dirty="0" smtClean="0"/>
              <a:t>  Верите ли вы, что тепловое движение – это беспорядочное движение частиц, из которых состоит тело? </a:t>
            </a:r>
            <a:br>
              <a:rPr lang="ru-RU" sz="5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13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484784"/>
            <a:ext cx="8229600" cy="4297362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Конкурс </a:t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«ЗНАЕШЬ ЛИ ТЫ ВЕЛИКИХ ФИЗИКОВ?»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(по трем подсказкам)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Кто он? </a:t>
            </a:r>
            <a:r>
              <a:rPr lang="ru-RU" dirty="0" smtClean="0">
                <a:solidFill>
                  <a:srgbClr val="FF0000"/>
                </a:solidFill>
              </a:rPr>
              <a:t>(Вопрос команде 1)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Он — один из первых ученых, работавших на войну, и первая жертва войны среди людей науки.</a:t>
            </a:r>
          </a:p>
          <a:p>
            <a:pPr>
              <a:lnSpc>
                <a:spcPct val="90000"/>
              </a:lnSpc>
            </a:pPr>
            <a:r>
              <a:rPr lang="ru-RU" smtClean="0"/>
              <a:t>Годы его жизни — «287-212 гг. до н.э.».</a:t>
            </a:r>
          </a:p>
          <a:p>
            <a:pPr>
              <a:lnSpc>
                <a:spcPct val="90000"/>
              </a:lnSpc>
            </a:pPr>
            <a:r>
              <a:rPr lang="ru-RU" smtClean="0"/>
              <a:t>Ему принадлежат слова: «Дайте мне точку опоры, и я переверну весь мир!»</a:t>
            </a:r>
          </a:p>
          <a:p>
            <a:pPr>
              <a:lnSpc>
                <a:spcPct val="90000"/>
              </a:lnSpc>
            </a:pPr>
            <a:r>
              <a:rPr lang="ru-RU" smtClean="0"/>
              <a:t>Широко известен его возглас: «Эврика!», прозвучавший вслед за сделанным им открытием. 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4114800" cy="4373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Архимед,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древнегреческий ученый, математик, физик, инженер</a:t>
            </a:r>
          </a:p>
        </p:txBody>
      </p:sp>
      <p:pic>
        <p:nvPicPr>
          <p:cNvPr id="25603" name="Picture 9" descr="port0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609600"/>
            <a:ext cx="40576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4211960" y="6021288"/>
            <a:ext cx="648072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Кто он?   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Вопрос команде </a:t>
            </a:r>
            <a:r>
              <a:rPr lang="ru-RU" dirty="0" smtClean="0">
                <a:solidFill>
                  <a:srgbClr val="FF0000"/>
                </a:solidFill>
              </a:rPr>
              <a:t>2)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smtClean="0"/>
              <a:t>Он обнаружил, что высота столба ртути в перевернутой вверх дном трубке не зависит ни от формы трубки, ни от ее наклона.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Он выяснил, что на уровне моря высота ртутного столба всегда около 760 мм.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Он предположил, что столб жидкости в перевернутой вверх дном трубке уравновешивается давлением воздуха снизу вверх.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Он открыл атмосферное давление. 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4648200" cy="5029200"/>
          </a:xfrm>
        </p:spPr>
        <p:txBody>
          <a:bodyPr/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Эванджелиста</a:t>
            </a:r>
            <a:r>
              <a:rPr lang="ru-RU" sz="4000" b="1" dirty="0" smtClean="0">
                <a:solidFill>
                  <a:srgbClr val="FF0000"/>
                </a:solidFill>
              </a:rPr>
              <a:t> Торричелли, </a:t>
            </a:r>
            <a:r>
              <a:rPr lang="ru-RU" sz="4000" dirty="0" smtClean="0"/>
              <a:t>итальянский математик и физик, автор концепции атмосферного давления</a:t>
            </a:r>
          </a:p>
        </p:txBody>
      </p:sp>
      <p:pic>
        <p:nvPicPr>
          <p:cNvPr id="27651" name="Picture 10" descr="toriche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762000"/>
            <a:ext cx="395128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452320" y="6237312"/>
            <a:ext cx="79208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73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971550" y="260350"/>
            <a:ext cx="7715250" cy="5865813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Да, путь познания не гладок.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 знайте вы со школьных лет: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Загадок больше, чем разгадок,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поискам предела нет</a:t>
            </a:r>
            <a:r>
              <a:rPr lang="ru-RU" sz="3600" b="1" i="1" dirty="0" smtClean="0">
                <a:solidFill>
                  <a:schemeClr val="hlink"/>
                </a:solidFill>
              </a:rPr>
              <a:t>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3600" b="1" i="1" dirty="0" smtClean="0">
              <a:solidFill>
                <a:schemeClr val="hlink"/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40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Величие человека –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40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в его способности мыслить.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/>
              <a:t>                                                    </a:t>
            </a:r>
            <a:r>
              <a:rPr lang="ru-RU" b="1" dirty="0" smtClean="0"/>
              <a:t>Б. Паскаль</a:t>
            </a:r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51768" y="160777"/>
            <a:ext cx="7772400" cy="145626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Конкурс «В мире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физики»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(отгадайте по трем подсказкам)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23168" y="1541406"/>
            <a:ext cx="8229600" cy="13676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Вопрос 1</a:t>
            </a:r>
            <a:r>
              <a:rPr lang="ru-RU" sz="2800" dirty="0" smtClean="0"/>
              <a:t>: У </a:t>
            </a:r>
            <a:r>
              <a:rPr lang="ru-RU" sz="2800" dirty="0"/>
              <a:t>всех физических тел, сделанных из данного вещества, она одинакова. Она не связана с движением тела.</a:t>
            </a:r>
          </a:p>
          <a:p>
            <a:pPr marL="0" indent="0">
              <a:lnSpc>
                <a:spcPct val="90000"/>
              </a:lnSpc>
              <a:buNone/>
            </a:pPr>
            <a:endParaRPr lang="ru-RU" sz="2800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0392" y="6021288"/>
            <a:ext cx="792088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283968" y="2897505"/>
            <a:ext cx="504056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 Эта величина скалярная.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3328" y="2470318"/>
            <a:ext cx="8229600" cy="1125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 У алюминиевой ложки и у алюминиевой кружки она одна и та же.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ru-RU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23528" y="3480812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Вопрос 2: </a:t>
            </a:r>
            <a:r>
              <a:rPr lang="ru-RU" sz="2400" dirty="0" smtClean="0"/>
              <a:t> Она </a:t>
            </a:r>
            <a:r>
              <a:rPr lang="ru-RU" sz="2400" dirty="0"/>
              <a:t>имеется у всех. </a:t>
            </a:r>
            <a:r>
              <a:rPr lang="ru-RU" sz="2400" dirty="0" smtClean="0"/>
              <a:t>Она то увеличивается, </a:t>
            </a:r>
            <a:r>
              <a:rPr lang="ru-RU" sz="2400" dirty="0"/>
              <a:t>то </a:t>
            </a:r>
            <a:r>
              <a:rPr lang="ru-RU" sz="2400" dirty="0" smtClean="0"/>
              <a:t>уменьшается</a:t>
            </a:r>
            <a:r>
              <a:rPr lang="ru-RU" sz="2400" dirty="0"/>
              <a:t>.</a:t>
            </a:r>
          </a:p>
          <a:p>
            <a:r>
              <a:rPr lang="ru-RU" dirty="0"/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384634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Эта </a:t>
            </a:r>
            <a:r>
              <a:rPr lang="ru-RU" sz="2400" dirty="0"/>
              <a:t>величина скалярная, а не векторная.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4279414"/>
            <a:ext cx="568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 </a:t>
            </a:r>
            <a:r>
              <a:rPr lang="ru-RU" sz="2400" dirty="0"/>
              <a:t>Ее весь день определяют продавцы.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3168" y="4741079"/>
            <a:ext cx="7677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Вопрос </a:t>
            </a:r>
            <a:r>
              <a:rPr lang="ru-RU" sz="2400" dirty="0" smtClean="0">
                <a:solidFill>
                  <a:srgbClr val="FF0000"/>
                </a:solidFill>
              </a:rPr>
              <a:t> 3: </a:t>
            </a:r>
            <a:r>
              <a:rPr lang="ru-RU" sz="2400" dirty="0" smtClean="0"/>
              <a:t>Действует </a:t>
            </a:r>
            <a:r>
              <a:rPr lang="ru-RU" sz="2400" dirty="0"/>
              <a:t>на дно и стенки сосуда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81224" y="5229970"/>
            <a:ext cx="5338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увеличивается </a:t>
            </a:r>
            <a:r>
              <a:rPr lang="ru-RU" sz="2400" dirty="0"/>
              <a:t>с глубиной: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02532" y="5675900"/>
            <a:ext cx="5338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нужно</a:t>
            </a:r>
            <a:r>
              <a:rPr lang="ru-RU" sz="2400" dirty="0"/>
              <a:t>,  чтоб прикрепить что-нибудь </a:t>
            </a:r>
            <a:r>
              <a:rPr lang="ru-RU" sz="2400" dirty="0" smtClean="0"/>
              <a:t>кнопкой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5" grpId="0"/>
      <p:bldP spid="6" grpId="0"/>
      <p:bldP spid="2" grpId="0"/>
      <p:bldP spid="8" grpId="0"/>
      <p:bldP spid="9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90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12" y="157443"/>
            <a:ext cx="7772400" cy="145626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Конкурс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«Единицы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измерения»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93082" y="1340768"/>
            <a:ext cx="8229600" cy="510770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800" dirty="0" smtClean="0"/>
              <a:t>Каждый из команды </a:t>
            </a:r>
            <a:r>
              <a:rPr lang="ru-RU" sz="2800" dirty="0"/>
              <a:t>получает </a:t>
            </a:r>
            <a:r>
              <a:rPr lang="ru-RU" sz="2800" dirty="0" smtClean="0"/>
              <a:t>лист, </a:t>
            </a:r>
            <a:r>
              <a:rPr lang="ru-RU" sz="2800" dirty="0"/>
              <a:t>и </a:t>
            </a:r>
            <a:r>
              <a:rPr lang="ru-RU" sz="2800" dirty="0" smtClean="0"/>
              <a:t>отвечает </a:t>
            </a:r>
            <a:r>
              <a:rPr lang="ru-RU" sz="2800" dirty="0"/>
              <a:t>письменно</a:t>
            </a:r>
            <a:r>
              <a:rPr lang="ru-RU" sz="2800" dirty="0" smtClean="0"/>
              <a:t>. Затем меняются </a:t>
            </a:r>
            <a:r>
              <a:rPr lang="ru-RU" sz="2800" dirty="0" smtClean="0"/>
              <a:t>листами </a:t>
            </a:r>
            <a:r>
              <a:rPr lang="ru-RU" sz="2800" dirty="0" smtClean="0"/>
              <a:t>и проводят </a:t>
            </a:r>
            <a:r>
              <a:rPr lang="ru-RU" sz="2800" dirty="0" smtClean="0"/>
              <a:t>проверку. Подсчитывается количество правильных ответов.</a:t>
            </a:r>
            <a:endParaRPr lang="ru-RU" sz="2800" dirty="0"/>
          </a:p>
          <a:p>
            <a:pPr marL="0" indent="0">
              <a:buNone/>
            </a:pPr>
            <a:r>
              <a:rPr lang="ru-RU" sz="3500" dirty="0"/>
              <a:t>20 кОм =</a:t>
            </a:r>
            <a:br>
              <a:rPr lang="ru-RU" sz="3500" dirty="0"/>
            </a:br>
            <a:r>
              <a:rPr lang="ru-RU" sz="3500" dirty="0"/>
              <a:t>20 </a:t>
            </a:r>
            <a:r>
              <a:rPr lang="ru-RU" sz="3500" dirty="0" err="1"/>
              <a:t>мин=</a:t>
            </a:r>
            <a:r>
              <a:rPr lang="ru-RU" sz="3500" dirty="0"/>
              <a:t/>
            </a:r>
            <a:br>
              <a:rPr lang="ru-RU" sz="3500" dirty="0"/>
            </a:br>
            <a:r>
              <a:rPr lang="ru-RU" sz="3500" dirty="0"/>
              <a:t>12 кДж =</a:t>
            </a:r>
            <a:br>
              <a:rPr lang="ru-RU" sz="3500" dirty="0"/>
            </a:br>
            <a:r>
              <a:rPr lang="ru-RU" sz="3500" dirty="0"/>
              <a:t>180км/</a:t>
            </a:r>
            <a:r>
              <a:rPr lang="ru-RU" sz="3500" dirty="0" err="1"/>
              <a:t>ч=</a:t>
            </a:r>
            <a:r>
              <a:rPr lang="ru-RU" sz="3500" dirty="0"/>
              <a:t/>
            </a:r>
            <a:br>
              <a:rPr lang="ru-RU" sz="3500" dirty="0"/>
            </a:br>
            <a:r>
              <a:rPr lang="ru-RU" sz="3500" dirty="0"/>
              <a:t>0,22 кВ =</a:t>
            </a:r>
            <a:br>
              <a:rPr lang="ru-RU" sz="3500" dirty="0"/>
            </a:br>
            <a:r>
              <a:rPr lang="ru-RU" sz="3500" dirty="0"/>
              <a:t>26 дм =</a:t>
            </a:r>
            <a:br>
              <a:rPr lang="ru-RU" sz="3500" dirty="0"/>
            </a:br>
            <a:r>
              <a:rPr lang="ru-RU" sz="3500" dirty="0"/>
              <a:t>900 см =</a:t>
            </a:r>
            <a:br>
              <a:rPr lang="ru-RU" sz="3500" dirty="0"/>
            </a:br>
            <a:r>
              <a:rPr lang="ru-RU" sz="3500" dirty="0"/>
              <a:t>72км/</a:t>
            </a:r>
            <a:r>
              <a:rPr lang="ru-RU" sz="3500" dirty="0" err="1"/>
              <a:t>ч=</a:t>
            </a:r>
            <a:r>
              <a:rPr lang="ru-RU" sz="3500" dirty="0"/>
              <a:t/>
            </a:r>
            <a:br>
              <a:rPr lang="ru-RU" sz="3500" dirty="0"/>
            </a:br>
            <a:r>
              <a:rPr lang="ru-RU" sz="3500" dirty="0"/>
              <a:t>400 мА =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84368" y="5877272"/>
            <a:ext cx="792088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75856" y="2348880"/>
            <a:ext cx="547260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/>
              <a:t>20 кОм = 20 000 Ом или 20·10</a:t>
            </a:r>
            <a:r>
              <a:rPr lang="ru-RU" sz="2800" baseline="30000" dirty="0"/>
              <a:t>3 </a:t>
            </a:r>
            <a:r>
              <a:rPr lang="ru-RU" sz="2800" dirty="0"/>
              <a:t>Ом</a:t>
            </a:r>
            <a:br>
              <a:rPr lang="ru-RU" sz="2800" dirty="0"/>
            </a:br>
            <a:r>
              <a:rPr lang="ru-RU" sz="2800" dirty="0"/>
              <a:t>20 мин= 1200 с</a:t>
            </a:r>
            <a:br>
              <a:rPr lang="ru-RU" sz="2800" dirty="0"/>
            </a:br>
            <a:r>
              <a:rPr lang="ru-RU" sz="2800" dirty="0"/>
              <a:t>12 кДж = 12 000 Дж или 12·10</a:t>
            </a:r>
            <a:r>
              <a:rPr lang="ru-RU" sz="2800" baseline="30000" dirty="0"/>
              <a:t>3</a:t>
            </a:r>
            <a:r>
              <a:rPr lang="ru-RU" sz="2800" dirty="0"/>
              <a:t> Дж</a:t>
            </a:r>
            <a:br>
              <a:rPr lang="ru-RU" sz="2800" dirty="0"/>
            </a:br>
            <a:r>
              <a:rPr lang="ru-RU" sz="2800" dirty="0"/>
              <a:t>180км/ч= 50 м/с</a:t>
            </a:r>
            <a:br>
              <a:rPr lang="ru-RU" sz="2800" dirty="0"/>
            </a:br>
            <a:r>
              <a:rPr lang="ru-RU" sz="2800" dirty="0"/>
              <a:t>0,22 </a:t>
            </a:r>
            <a:r>
              <a:rPr lang="ru-RU" sz="2800" dirty="0" err="1"/>
              <a:t>кВ</a:t>
            </a:r>
            <a:r>
              <a:rPr lang="ru-RU" sz="2800" dirty="0"/>
              <a:t> = 220 В</a:t>
            </a:r>
            <a:br>
              <a:rPr lang="ru-RU" sz="2800" dirty="0"/>
            </a:br>
            <a:r>
              <a:rPr lang="ru-RU" sz="2800" dirty="0"/>
              <a:t>26 </a:t>
            </a:r>
            <a:r>
              <a:rPr lang="ru-RU" sz="2800" dirty="0" err="1"/>
              <a:t>дм</a:t>
            </a:r>
            <a:r>
              <a:rPr lang="ru-RU" sz="2800" dirty="0"/>
              <a:t> = 2,6 м</a:t>
            </a:r>
            <a:br>
              <a:rPr lang="ru-RU" sz="2800" dirty="0"/>
            </a:br>
            <a:r>
              <a:rPr lang="ru-RU" sz="2800" dirty="0"/>
              <a:t>900 см = 9 м</a:t>
            </a:r>
            <a:br>
              <a:rPr lang="ru-RU" sz="2800" dirty="0"/>
            </a:br>
            <a:r>
              <a:rPr lang="ru-RU" sz="2800" dirty="0"/>
              <a:t>72км/ч= 20 м/с</a:t>
            </a:r>
            <a:br>
              <a:rPr lang="ru-RU" sz="2800" dirty="0"/>
            </a:br>
            <a:r>
              <a:rPr lang="ru-RU" sz="2800" dirty="0"/>
              <a:t>400 мА = 0,4 А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56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0" name="Picture 6" descr="komanda"/>
          <p:cNvPicPr>
            <a:picLocks noChangeAspect="1" noChangeArrowheads="1"/>
          </p:cNvPicPr>
          <p:nvPr/>
        </p:nvPicPr>
        <p:blipFill>
          <a:blip r:embed="rId2" cstate="print"/>
          <a:srcRect l="9453" r="7864"/>
          <a:stretch>
            <a:fillRect/>
          </a:stretch>
        </p:blipFill>
        <p:spPr bwMode="auto">
          <a:xfrm>
            <a:off x="2555776" y="3276064"/>
            <a:ext cx="3781425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WordArt 5"/>
          <p:cNvSpPr>
            <a:spLocks noChangeArrowheads="1" noChangeShapeType="1" noTextEdit="1"/>
          </p:cNvSpPr>
          <p:nvPr/>
        </p:nvSpPr>
        <p:spPr bwMode="auto">
          <a:xfrm>
            <a:off x="576263" y="333375"/>
            <a:ext cx="8064500" cy="122396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78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ИТОГИ ИГРЫ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11188" y="1952625"/>
            <a:ext cx="82819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Поздравляем с успешным завершением игры!</a:t>
            </a:r>
            <a:endParaRPr lang="ru-RU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Правила техники безопасности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1. Проводить игру честно: не списывать, не подслушивать, не подглядывать.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2. Не подсказывать противникам неправильный ответ.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3. Не скрывать свои знания: честно и добросовестно стараться вспомнить то, что не знал, да еще и забыл. И то, что знал, но не можешь вспомнить.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4. Стремиться к победе вопреки всем физическим законам, предсказаниям, предположениям.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dirty="0" smtClean="0"/>
              <a:t>Дерзайте!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461963"/>
            <a:ext cx="8229600" cy="768350"/>
          </a:xfrm>
        </p:spPr>
        <p:txBody>
          <a:bodyPr rtlCol="0">
            <a:sp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Правила игры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37" y="1412776"/>
            <a:ext cx="8569325" cy="45259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dirty="0" smtClean="0"/>
              <a:t>Класс разбивается на </a:t>
            </a:r>
            <a:r>
              <a:rPr lang="ru-RU" sz="2400" b="1" dirty="0" smtClean="0">
                <a:solidFill>
                  <a:srgbClr val="FF0000"/>
                </a:solidFill>
              </a:rPr>
              <a:t>2 команды</a:t>
            </a:r>
            <a:r>
              <a:rPr lang="ru-RU" sz="2400" dirty="0" smtClean="0"/>
              <a:t>.</a:t>
            </a:r>
          </a:p>
          <a:p>
            <a:pPr eaLnBrk="1" hangingPunct="1">
              <a:defRPr/>
            </a:pPr>
            <a:r>
              <a:rPr lang="ru-RU" sz="2400" dirty="0" smtClean="0"/>
              <a:t>В каждой команде выбирается капитан.</a:t>
            </a:r>
          </a:p>
          <a:p>
            <a:pPr eaLnBrk="1" hangingPunct="1">
              <a:defRPr/>
            </a:pPr>
            <a:r>
              <a:rPr lang="ru-RU" sz="2400" dirty="0" smtClean="0"/>
              <a:t>Право отвечать первыми на вопросы получает команда, выбиравшая вопрос. </a:t>
            </a:r>
          </a:p>
          <a:p>
            <a:pPr eaLnBrk="1" hangingPunct="1">
              <a:defRPr/>
            </a:pPr>
            <a:r>
              <a:rPr lang="ru-RU" sz="2400" dirty="0" smtClean="0"/>
              <a:t>За каждый правильный ответ команда получает 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балл</a:t>
            </a:r>
            <a:r>
              <a:rPr lang="ru-RU" sz="2400" dirty="0" smtClean="0"/>
              <a:t>, а участник, давший правильный ответ «</a:t>
            </a:r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r>
              <a:rPr lang="ru-RU" sz="2400" dirty="0" smtClean="0"/>
              <a:t>».</a:t>
            </a:r>
          </a:p>
          <a:p>
            <a:pPr eaLnBrk="1" hangingPunct="1">
              <a:defRPr/>
            </a:pPr>
            <a:r>
              <a:rPr lang="ru-RU" sz="2400" dirty="0"/>
              <a:t>В случае неправильного ответа – ход переходит к </a:t>
            </a:r>
            <a:r>
              <a:rPr lang="ru-RU" sz="2400" dirty="0" smtClean="0"/>
              <a:t>команде-сопернику.</a:t>
            </a:r>
            <a:endParaRPr lang="ru-RU" sz="2400" dirty="0"/>
          </a:p>
          <a:p>
            <a:pPr eaLnBrk="1" hangingPunct="1">
              <a:defRPr/>
            </a:pPr>
            <a:r>
              <a:rPr lang="ru-RU" sz="2400" dirty="0" smtClean="0"/>
              <a:t>По окончании игры подводятся итоги, выявляется команда-победитель и самый активный участник.</a:t>
            </a:r>
          </a:p>
          <a:p>
            <a:pPr eaLnBrk="1" hangingPunct="1">
              <a:defRPr/>
            </a:pPr>
            <a:r>
              <a:rPr lang="ru-RU" sz="2400" dirty="0" smtClean="0"/>
              <a:t>Начало игры – разминка.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5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83574"/>
              </p:ext>
            </p:extLst>
          </p:nvPr>
        </p:nvGraphicFramePr>
        <p:xfrm>
          <a:off x="1116013" y="908050"/>
          <a:ext cx="7847012" cy="5786438"/>
        </p:xfrm>
        <a:graphic>
          <a:graphicData uri="http://schemas.openxmlformats.org/drawingml/2006/table">
            <a:tbl>
              <a:tblPr/>
              <a:tblGrid>
                <a:gridCol w="261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haroni" pitchFamily="2" charset="-7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_BosaNovaCpsBrk" pitchFamily="82" charset="-52"/>
                          <a:cs typeface="Aharoni" pitchFamily="2" charset="-79"/>
                          <a:hlinkClick r:id="rId4" action="ppaction://hlinksldjump"/>
                        </a:rPr>
                        <a:t>Объясни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_BosaNovaCpsBrk" pitchFamily="82" charset="-52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haroni" pitchFamily="2" charset="-7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Mistral" pitchFamily="66" charset="0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haroni" pitchFamily="2" charset="-7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_BosaNovaDc2Fr" pitchFamily="82" charset="-52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haroni" pitchFamily="2" charset="-7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_CityNovaTitulRgLt" pitchFamily="18" charset="-52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haroni" pitchFamily="2" charset="-7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_CampusCmCorner" pitchFamily="82" charset="-52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_GrotoSpt" pitchFamily="82" charset="-52"/>
                          <a:cs typeface="Aharoni" pitchFamily="2" charset="-79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hlinkClick r:id="rId5" action="ppaction://hlinksldjump"/>
                        </a:rPr>
                        <a:t>ЗНАЕШЬ ЛИ ТЫ ВЕЛИКИХ ФИЗИКОВ?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_GrotoSpt" pitchFamily="82" charset="-52"/>
                          <a:cs typeface="Aharoni" pitchFamily="2" charset="-79"/>
                          <a:hlinkClick r:id="rId5" action="ppaction://hlinksldjump"/>
                        </a:rPr>
                        <a:t>    </a:t>
                      </a:r>
                      <a:endParaRPr kumimoji="0" lang="ru-RU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_GrotoSpt" pitchFamily="82" charset="-52"/>
                        <a:cs typeface="Aharoni" pitchFamily="2" charset="-79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5" name="WordArt 41"/>
          <p:cNvSpPr>
            <a:spLocks noChangeArrowheads="1" noChangeShapeType="1" noTextEdit="1"/>
          </p:cNvSpPr>
          <p:nvPr/>
        </p:nvSpPr>
        <p:spPr bwMode="auto">
          <a:xfrm>
            <a:off x="3203848" y="404664"/>
            <a:ext cx="3600450" cy="28803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r"/>
            <a:r>
              <a:rPr lang="ru-RU" sz="4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melia_DG"/>
              </a:rPr>
              <a:t>Ф И З И К А  </a:t>
            </a:r>
            <a:endParaRPr lang="ru-RU" sz="4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melia_DG"/>
            </a:endParaRPr>
          </a:p>
        </p:txBody>
      </p:sp>
      <p:graphicFrame>
        <p:nvGraphicFramePr>
          <p:cNvPr id="1026" name="Object 52">
            <a:hlinkClick r:id="rId6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810781"/>
              </p:ext>
            </p:extLst>
          </p:nvPr>
        </p:nvGraphicFramePr>
        <p:xfrm>
          <a:off x="251520" y="159742"/>
          <a:ext cx="79216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r:id="rId7" imgW="4016520" imgH="3945240" progId="">
                  <p:embed/>
                </p:oleObj>
              </mc:Choice>
              <mc:Fallback>
                <p:oleObj r:id="rId7" imgW="4016520" imgH="3945240" progId="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59742"/>
                        <a:ext cx="792162" cy="7778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Text Box 5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187624" y="4941168"/>
            <a:ext cx="23043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hlinkClick r:id="rId10" action="ppaction://hlinksldjump"/>
              </a:rPr>
              <a:t>     Формулы</a:t>
            </a:r>
            <a:r>
              <a:rPr lang="ru-RU" sz="2400" b="1" dirty="0">
                <a:solidFill>
                  <a:srgbClr val="FF0000"/>
                </a:solidFill>
                <a:hlinkClick r:id="rId10" action="ppaction://hlinksldjump"/>
              </a:rPr>
              <a:t>, единицы измерения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hlinkClick r:id="rId10" action="ppaction://hlinksldjump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51" name="Text Box 55"/>
          <p:cNvSpPr txBox="1">
            <a:spLocks noChangeArrowheads="1"/>
          </p:cNvSpPr>
          <p:nvPr/>
        </p:nvSpPr>
        <p:spPr bwMode="auto">
          <a:xfrm>
            <a:off x="5148263" y="26035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52" name="Rectangle 5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372225" y="1125538"/>
            <a:ext cx="2376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hlinkClick r:id="rId11" action="ppaction://hlinksldjump"/>
              </a:rPr>
              <a:t>ВЕРЮ –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hlinkClick r:id="rId11" action="ppaction://hlinksldjump"/>
              </a:rPr>
              <a:t>НЕ ВЕРЮ</a:t>
            </a:r>
            <a:endParaRPr lang="ru-RU" sz="3200" dirty="0">
              <a:solidFill>
                <a:srgbClr val="00B050"/>
              </a:solidFill>
              <a:latin typeface="a_BosaNovaDc2Fr" pitchFamily="82" charset="-52"/>
            </a:endParaRPr>
          </a:p>
        </p:txBody>
      </p:sp>
      <p:sp>
        <p:nvSpPr>
          <p:cNvPr id="1053" name="Text Box 58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1331640" y="3212976"/>
            <a:ext cx="2087835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00B050"/>
                </a:solidFill>
                <a:hlinkClick r:id="rId13" action="ppaction://hlinksldjump"/>
              </a:rPr>
              <a:t>В </a:t>
            </a:r>
            <a:r>
              <a:rPr lang="ru-RU" sz="2800" b="1" dirty="0">
                <a:solidFill>
                  <a:srgbClr val="00B050"/>
                </a:solidFill>
                <a:hlinkClick r:id="rId13" action="ppaction://hlinksldjump"/>
              </a:rPr>
              <a:t>мире </a:t>
            </a:r>
            <a:r>
              <a:rPr lang="ru-RU" sz="2800" b="1" dirty="0" smtClean="0">
                <a:solidFill>
                  <a:srgbClr val="00B050"/>
                </a:solidFill>
                <a:hlinkClick r:id="rId13" action="ppaction://hlinksldjump"/>
              </a:rPr>
              <a:t>физики</a:t>
            </a:r>
            <a:endParaRPr lang="ru-RU" sz="2800" dirty="0">
              <a:solidFill>
                <a:srgbClr val="00B050"/>
              </a:solidFill>
              <a:latin typeface="a_BosaNovaCpsBrk" pitchFamily="82" charset="-52"/>
            </a:endParaRPr>
          </a:p>
        </p:txBody>
      </p:sp>
      <p:sp>
        <p:nvSpPr>
          <p:cNvPr id="1054" name="Rectangle 5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635375" y="1268413"/>
            <a:ext cx="273685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100" b="1" dirty="0">
                <a:solidFill>
                  <a:srgbClr val="FF3300"/>
                </a:solidFill>
                <a:latin typeface="a_CityNovaTitulRgLt" pitchFamily="18" charset="-52"/>
                <a:hlinkClick r:id="rId14" action="ppaction://hlinksldjump"/>
              </a:rPr>
              <a:t>Разминка</a:t>
            </a:r>
            <a:endParaRPr lang="ru-RU" sz="3100" b="1" dirty="0">
              <a:solidFill>
                <a:srgbClr val="FF3300"/>
              </a:solidFill>
              <a:latin typeface="a_CityNovaTitulRgLt" pitchFamily="18" charset="-52"/>
            </a:endParaRPr>
          </a:p>
        </p:txBody>
      </p:sp>
      <p:sp>
        <p:nvSpPr>
          <p:cNvPr id="1055" name="Rectangle 6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95738" y="3500438"/>
            <a:ext cx="17588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C0066"/>
                </a:solidFill>
                <a:latin typeface="a_CampusCmCorner" pitchFamily="82" charset="-52"/>
                <a:hlinkClick r:id="rId15" action="ppaction://hlinksldjump"/>
              </a:rPr>
              <a:t>РЕБУСЫ</a:t>
            </a:r>
            <a:endParaRPr lang="ru-RU" sz="4400" b="1" dirty="0">
              <a:solidFill>
                <a:srgbClr val="CC0066"/>
              </a:solidFill>
              <a:latin typeface="a_CampusCmCorner" pitchFamily="82" charset="-52"/>
            </a:endParaRPr>
          </a:p>
        </p:txBody>
      </p:sp>
      <p:sp>
        <p:nvSpPr>
          <p:cNvPr id="1056" name="Text Box 63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6300788" y="3284538"/>
            <a:ext cx="26638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solidFill>
                  <a:srgbClr val="FF0000"/>
                </a:solidFill>
                <a:hlinkClick r:id="rId17" action="ppaction://hlinksldjump"/>
              </a:rPr>
              <a:t>Четвёртый лишний</a:t>
            </a:r>
            <a:endParaRPr lang="ru-RU" sz="3200" i="1" dirty="0">
              <a:solidFill>
                <a:srgbClr val="FF0000"/>
              </a:solidFill>
              <a:latin typeface="a_AlbionicTitulNrSh" pitchFamily="34" charset="-52"/>
            </a:endParaRPr>
          </a:p>
        </p:txBody>
      </p:sp>
      <p:sp>
        <p:nvSpPr>
          <p:cNvPr id="16" name="Text Box 63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3786183" y="5143512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Лабиринт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1196752"/>
            <a:ext cx="8229600" cy="1143000"/>
          </a:xfrm>
        </p:spPr>
        <p:txBody>
          <a:bodyPr/>
          <a:lstStyle/>
          <a:p>
            <a:r>
              <a:rPr lang="ru-RU" dirty="0" smtClean="0"/>
              <a:t>Загадки для 1-й команды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2276872"/>
            <a:ext cx="4038600" cy="435252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dirty="0" smtClean="0"/>
              <a:t>1. </a:t>
            </a:r>
            <a:r>
              <a:rPr lang="ru-RU" sz="2400" dirty="0"/>
              <a:t>Что не имеет длины, глубины, ширины, высоты, а можно измерить</a:t>
            </a:r>
            <a:r>
              <a:rPr lang="ru-RU" sz="2400" dirty="0" smtClean="0"/>
              <a:t>? </a:t>
            </a:r>
          </a:p>
          <a:p>
            <a:pPr>
              <a:buFontTx/>
              <a:buNone/>
            </a:pPr>
            <a:r>
              <a:rPr lang="ru-RU" sz="2400" dirty="0" smtClean="0"/>
              <a:t>2. </a:t>
            </a:r>
            <a:r>
              <a:rPr lang="ru-RU" sz="2400" dirty="0"/>
              <a:t>Бегу, бегу по проводам,</a:t>
            </a:r>
            <a:br>
              <a:rPr lang="ru-RU" sz="2400" dirty="0"/>
            </a:br>
            <a:r>
              <a:rPr lang="ru-RU" sz="2400" dirty="0"/>
              <a:t>И нет меня быстрее</a:t>
            </a:r>
            <a:r>
              <a:rPr lang="ru-RU" sz="2400" dirty="0" smtClean="0"/>
              <a:t>!</a:t>
            </a:r>
          </a:p>
          <a:p>
            <a:pPr>
              <a:buFontTx/>
              <a:buNone/>
            </a:pPr>
            <a:r>
              <a:rPr lang="ru-RU" sz="2400" dirty="0" smtClean="0"/>
              <a:t>3. </a:t>
            </a:r>
            <a:r>
              <a:rPr lang="ru-RU" sz="2400" dirty="0"/>
              <a:t>Какой расплавленный металл замораживает воду</a:t>
            </a:r>
            <a:r>
              <a:rPr lang="ru-RU" sz="2400" dirty="0" smtClean="0"/>
              <a:t>? 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495800" y="2420888"/>
            <a:ext cx="4648200" cy="397991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dirty="0" smtClean="0"/>
              <a:t>4. </a:t>
            </a:r>
            <a:r>
              <a:rPr lang="ru-RU" sz="2400" dirty="0"/>
              <a:t>Какое действие тока используется в электросварке</a:t>
            </a:r>
            <a:r>
              <a:rPr lang="ru-RU" sz="2400" dirty="0" smtClean="0"/>
              <a:t>?  </a:t>
            </a:r>
          </a:p>
          <a:p>
            <a:pPr>
              <a:buFontTx/>
              <a:buNone/>
            </a:pPr>
            <a:r>
              <a:rPr lang="ru-RU" sz="2400" dirty="0" smtClean="0"/>
              <a:t>5. </a:t>
            </a:r>
            <a:r>
              <a:rPr lang="ru-RU" sz="2400" dirty="0"/>
              <a:t>И в тайге, и в океане</a:t>
            </a:r>
            <a:br>
              <a:rPr lang="ru-RU" sz="2400" dirty="0"/>
            </a:br>
            <a:r>
              <a:rPr lang="ru-RU" sz="2400" dirty="0"/>
              <a:t>Он отыщет путь любой.</a:t>
            </a:r>
            <a:br>
              <a:rPr lang="ru-RU" sz="2400" dirty="0"/>
            </a:br>
            <a:r>
              <a:rPr lang="ru-RU" sz="2400" dirty="0"/>
              <a:t>Умещается в кармане.</a:t>
            </a:r>
            <a:br>
              <a:rPr lang="ru-RU" sz="2400" dirty="0"/>
            </a:br>
            <a:r>
              <a:rPr lang="ru-RU" sz="2400" dirty="0"/>
              <a:t>А ведет нас за собой</a:t>
            </a:r>
            <a:r>
              <a:rPr lang="ru-RU" sz="2400" dirty="0" smtClean="0"/>
              <a:t>. </a:t>
            </a:r>
          </a:p>
          <a:p>
            <a:pPr>
              <a:buFontTx/>
              <a:buNone/>
            </a:pPr>
            <a:r>
              <a:rPr lang="ru-RU" sz="2400" dirty="0" smtClean="0"/>
              <a:t>6. </a:t>
            </a:r>
            <a:r>
              <a:rPr lang="ru-RU" sz="2400" dirty="0"/>
              <a:t>По легенде, ему принадлежит возглас «Эврика!»</a:t>
            </a:r>
            <a:r>
              <a:rPr lang="ru-RU" sz="2400" dirty="0" smtClean="0"/>
              <a:t>.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конкурс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«РАЗМИНКА»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ru-RU" dirty="0" smtClean="0"/>
              <a:t>Загадки для 2-й команды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276872"/>
            <a:ext cx="4038600" cy="4248472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dirty="0" smtClean="0"/>
              <a:t>1</a:t>
            </a:r>
            <a:r>
              <a:rPr lang="ru-RU" sz="2400" dirty="0" smtClean="0"/>
              <a:t>. Сам металлический,</a:t>
            </a:r>
          </a:p>
          <a:p>
            <a:pPr>
              <a:buFontTx/>
              <a:buNone/>
            </a:pPr>
            <a:r>
              <a:rPr lang="ru-RU" sz="2400" dirty="0" smtClean="0"/>
              <a:t> Мозг электрический. </a:t>
            </a:r>
          </a:p>
          <a:p>
            <a:pPr>
              <a:buFontTx/>
              <a:buNone/>
            </a:pPr>
            <a:r>
              <a:rPr lang="ru-RU" sz="2400" dirty="0" smtClean="0"/>
              <a:t>2. </a:t>
            </a:r>
            <a:r>
              <a:rPr lang="ru-RU" sz="2400" dirty="0"/>
              <a:t>Мал золотник да дорог; своя ноша не тянет; тяжело понесешь — домой не донесешь</a:t>
            </a:r>
            <a:r>
              <a:rPr lang="ru-RU" sz="2400" dirty="0" smtClean="0"/>
              <a:t>. </a:t>
            </a:r>
          </a:p>
          <a:p>
            <a:pPr>
              <a:buFontTx/>
              <a:buNone/>
            </a:pPr>
            <a:r>
              <a:rPr lang="ru-RU" sz="2400" dirty="0" smtClean="0"/>
              <a:t>3. </a:t>
            </a:r>
            <a:r>
              <a:rPr lang="ru-RU" sz="2400" dirty="0"/>
              <a:t>Когда сутки короче: зимой или летом</a:t>
            </a:r>
            <a:r>
              <a:rPr lang="ru-RU" sz="2400" dirty="0" smtClean="0"/>
              <a:t>? 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2564904"/>
            <a:ext cx="4038600" cy="3561259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dirty="0" smtClean="0"/>
              <a:t>4. </a:t>
            </a:r>
            <a:r>
              <a:rPr lang="ru-RU" sz="2400" dirty="0"/>
              <a:t>Михаил Ломоносов,</a:t>
            </a:r>
            <a:br>
              <a:rPr lang="ru-RU" sz="2400" dirty="0"/>
            </a:br>
            <a:r>
              <a:rPr lang="ru-RU" sz="2400" dirty="0"/>
              <a:t>Понятие ввёл,</a:t>
            </a:r>
            <a:br>
              <a:rPr lang="ru-RU" sz="2400" dirty="0"/>
            </a:br>
            <a:r>
              <a:rPr lang="ru-RU" sz="2400" dirty="0"/>
              <a:t>И название это,</a:t>
            </a:r>
            <a:br>
              <a:rPr lang="ru-RU" sz="2400" dirty="0"/>
            </a:br>
            <a:r>
              <a:rPr lang="ru-RU" sz="2400" dirty="0"/>
              <a:t>В Россию привёл</a:t>
            </a:r>
            <a:r>
              <a:rPr lang="ru-RU" sz="2400" dirty="0" smtClean="0"/>
              <a:t>! </a:t>
            </a:r>
          </a:p>
          <a:p>
            <a:pPr>
              <a:buFontTx/>
              <a:buNone/>
            </a:pPr>
            <a:r>
              <a:rPr lang="ru-RU" sz="2400" dirty="0" smtClean="0"/>
              <a:t>5. </a:t>
            </a:r>
            <a:r>
              <a:rPr lang="ru-RU" sz="2400" dirty="0"/>
              <a:t>Какой металл пишет, как карандаш</a:t>
            </a:r>
            <a:r>
              <a:rPr lang="ru-RU" sz="2400" dirty="0" smtClean="0"/>
              <a:t>?  </a:t>
            </a:r>
          </a:p>
          <a:p>
            <a:pPr>
              <a:buFontTx/>
              <a:buNone/>
            </a:pPr>
            <a:r>
              <a:rPr lang="ru-RU" sz="2400" dirty="0" smtClean="0"/>
              <a:t>6. </a:t>
            </a:r>
            <a:r>
              <a:rPr lang="ru-RU" sz="2400" dirty="0"/>
              <a:t>Все поведает, хоть без языка,</a:t>
            </a:r>
            <a:br>
              <a:rPr lang="ru-RU" sz="2400" dirty="0"/>
            </a:br>
            <a:r>
              <a:rPr lang="ru-RU" sz="2400" dirty="0"/>
              <a:t>Когда будет ясно, а когда – облака</a:t>
            </a:r>
            <a:r>
              <a:rPr lang="ru-RU" sz="2400" dirty="0" smtClean="0"/>
              <a:t>.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1156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конкурс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«РАЗМИНКА»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8384" y="6093296"/>
            <a:ext cx="720080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720080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Вернёмся к заданиям игры</a:t>
            </a: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33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717</TotalTime>
  <Words>1056</Words>
  <Application>Microsoft Office PowerPoint</Application>
  <PresentationFormat>Экран (4:3)</PresentationFormat>
  <Paragraphs>262</Paragraphs>
  <Slides>34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34</vt:i4>
      </vt:variant>
    </vt:vector>
  </HeadingPairs>
  <TitlesOfParts>
    <vt:vector size="50" baseType="lpstr">
      <vt:lpstr>a_AlbionicTitulNrSh</vt:lpstr>
      <vt:lpstr>a_BosaNovaCpsBrk</vt:lpstr>
      <vt:lpstr>a_BosaNovaDc2Fr</vt:lpstr>
      <vt:lpstr>a_CampusCmCorner</vt:lpstr>
      <vt:lpstr>a_CityNovaTitulRgLt</vt:lpstr>
      <vt:lpstr>a_GrotoSpt</vt:lpstr>
      <vt:lpstr>Aharoni</vt:lpstr>
      <vt:lpstr>Amelia_DG</vt:lpstr>
      <vt:lpstr>Arial</vt:lpstr>
      <vt:lpstr>Calibri</vt:lpstr>
      <vt:lpstr>Calibri Light</vt:lpstr>
      <vt:lpstr>Mistral</vt:lpstr>
      <vt:lpstr>Monotype Corsiva</vt:lpstr>
      <vt:lpstr>Times New Roman</vt:lpstr>
      <vt:lpstr>Wingdings</vt:lpstr>
      <vt:lpstr>Небеса</vt:lpstr>
      <vt:lpstr>Презентация PowerPoint</vt:lpstr>
      <vt:lpstr>Презентация PowerPoint</vt:lpstr>
      <vt:lpstr>Презентация PowerPoint</vt:lpstr>
      <vt:lpstr>Правила техники безопасности</vt:lpstr>
      <vt:lpstr>Правила игры</vt:lpstr>
      <vt:lpstr>Презентация PowerPoint</vt:lpstr>
      <vt:lpstr>Загадки для 1-й команды</vt:lpstr>
      <vt:lpstr>Загадки для 2-й команды</vt:lpstr>
      <vt:lpstr>Презентация PowerPoint</vt:lpstr>
      <vt:lpstr>Зашифровано 14 названий известных вам физических величин. Читать можно в любом направлении, кроме диагоналей.</vt:lpstr>
      <vt:lpstr>Презентация PowerPoint</vt:lpstr>
      <vt:lpstr>В р емя</vt:lpstr>
      <vt:lpstr>В е щество</vt:lpstr>
      <vt:lpstr>Те плот а</vt:lpstr>
      <vt:lpstr>Презентация PowerPoint</vt:lpstr>
      <vt:lpstr>Конкурс «Четвёртый лишний»</vt:lpstr>
      <vt:lpstr>Презентация PowerPoint</vt:lpstr>
      <vt:lpstr>конкурс «ОБЪЯСНИ»  Ответы команды дают поочередно.  </vt:lpstr>
      <vt:lpstr>конкурс «ОБЪЯСНИ»  Ответы команды дают поочередно.  </vt:lpstr>
      <vt:lpstr>Презентация PowerPoint</vt:lpstr>
      <vt:lpstr>Презентация PowerPoint</vt:lpstr>
      <vt:lpstr>4. Верите ли вы, что абсолютно чистая вода не проводит электрический ток?    </vt:lpstr>
      <vt:lpstr>Презентация PowerPoint</vt:lpstr>
      <vt:lpstr> Конкурс  «ЗНАЕШЬ ЛИ ТЫ ВЕЛИКИХ ФИЗИКОВ?»   (по трем подсказкам)</vt:lpstr>
      <vt:lpstr>Кто он? (Вопрос команде 1)</vt:lpstr>
      <vt:lpstr>Архимед, древнегреческий ученый, математик, физик, инженер</vt:lpstr>
      <vt:lpstr>Кто он?    (Вопрос команде 2)</vt:lpstr>
      <vt:lpstr>Эванджелиста Торричелли, итальянский математик и физик, автор концепции атмосферного давления</vt:lpstr>
      <vt:lpstr>Презентация PowerPoint</vt:lpstr>
      <vt:lpstr>Конкурс «В мире физики»  (отгадайте по трем подсказкам)</vt:lpstr>
      <vt:lpstr>Презентация PowerPoint</vt:lpstr>
      <vt:lpstr>Конкурс  «Единицы измерения»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Дружина Мария Михайловна</cp:lastModifiedBy>
  <cp:revision>108</cp:revision>
  <dcterms:created xsi:type="dcterms:W3CDTF">2021-04-15T18:20:14Z</dcterms:created>
  <dcterms:modified xsi:type="dcterms:W3CDTF">2023-02-06T13:24:39Z</dcterms:modified>
</cp:coreProperties>
</file>