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51"/>
  </p:notesMasterIdLst>
  <p:handoutMasterIdLst>
    <p:handoutMasterId r:id="rId52"/>
  </p:handoutMasterIdLst>
  <p:sldIdLst>
    <p:sldId id="264" r:id="rId2"/>
    <p:sldId id="256" r:id="rId3"/>
    <p:sldId id="369" r:id="rId4"/>
    <p:sldId id="342" r:id="rId5"/>
    <p:sldId id="401" r:id="rId6"/>
    <p:sldId id="389" r:id="rId7"/>
    <p:sldId id="364" r:id="rId8"/>
    <p:sldId id="365" r:id="rId9"/>
    <p:sldId id="367" r:id="rId10"/>
    <p:sldId id="368" r:id="rId11"/>
    <p:sldId id="271" r:id="rId12"/>
    <p:sldId id="291" r:id="rId13"/>
    <p:sldId id="378" r:id="rId14"/>
    <p:sldId id="381" r:id="rId15"/>
    <p:sldId id="402" r:id="rId16"/>
    <p:sldId id="390" r:id="rId17"/>
    <p:sldId id="392" r:id="rId18"/>
    <p:sldId id="393" r:id="rId19"/>
    <p:sldId id="394" r:id="rId20"/>
    <p:sldId id="403" r:id="rId21"/>
    <p:sldId id="407" r:id="rId22"/>
    <p:sldId id="410" r:id="rId23"/>
    <p:sldId id="411" r:id="rId24"/>
    <p:sldId id="329" r:id="rId25"/>
    <p:sldId id="330" r:id="rId26"/>
    <p:sldId id="332" r:id="rId27"/>
    <p:sldId id="333" r:id="rId28"/>
    <p:sldId id="334" r:id="rId29"/>
    <p:sldId id="336" r:id="rId30"/>
    <p:sldId id="337" r:id="rId31"/>
    <p:sldId id="338" r:id="rId32"/>
    <p:sldId id="339" r:id="rId33"/>
    <p:sldId id="340" r:id="rId34"/>
    <p:sldId id="341" r:id="rId35"/>
    <p:sldId id="343" r:id="rId36"/>
    <p:sldId id="344" r:id="rId37"/>
    <p:sldId id="345" r:id="rId38"/>
    <p:sldId id="346" r:id="rId39"/>
    <p:sldId id="347" r:id="rId40"/>
    <p:sldId id="348" r:id="rId41"/>
    <p:sldId id="351" r:id="rId42"/>
    <p:sldId id="373" r:id="rId43"/>
    <p:sldId id="375" r:id="rId44"/>
    <p:sldId id="380" r:id="rId45"/>
    <p:sldId id="382" r:id="rId46"/>
    <p:sldId id="397" r:id="rId47"/>
    <p:sldId id="398" r:id="rId48"/>
    <p:sldId id="399" r:id="rId49"/>
    <p:sldId id="400" r:id="rId50"/>
  </p:sldIdLst>
  <p:sldSz cx="9144000" cy="6858000" type="screen4x3"/>
  <p:notesSz cx="6858000" cy="99472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зер" initials="ю" lastIdx="0" clrIdx="0">
    <p:extLst>
      <p:ext uri="{19B8F6BF-5375-455C-9EA6-DF929625EA0E}">
        <p15:presenceInfo xmlns:p15="http://schemas.microsoft.com/office/powerpoint/2012/main" userId="юзер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66"/>
    <a:srgbClr val="9966FF"/>
    <a:srgbClr val="FF9933"/>
    <a:srgbClr val="33CC33"/>
    <a:srgbClr val="3399FF"/>
    <a:srgbClr val="CC0099"/>
    <a:srgbClr val="0660B2"/>
    <a:srgbClr val="032552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43" autoAdjust="0"/>
    <p:restoredTop sz="92102" autoAdjust="0"/>
  </p:normalViewPr>
  <p:slideViewPr>
    <p:cSldViewPr>
      <p:cViewPr varScale="1">
        <p:scale>
          <a:sx n="115" d="100"/>
          <a:sy n="115" d="100"/>
        </p:scale>
        <p:origin x="11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49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547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7" tIns="45939" rIns="91877" bIns="4593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851" y="1"/>
            <a:ext cx="2972547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7" tIns="45939" rIns="91877" bIns="4593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764"/>
            <a:ext cx="2972547" cy="49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7" tIns="45939" rIns="91877" bIns="4593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851" y="9447764"/>
            <a:ext cx="2972547" cy="49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7" tIns="45939" rIns="91877" bIns="4593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02400C-EDD3-4590-9FA5-A35651BD4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408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547" cy="497921"/>
          </a:xfrm>
          <a:prstGeom prst="rect">
            <a:avLst/>
          </a:prstGeom>
        </p:spPr>
        <p:txBody>
          <a:bodyPr vert="horz" lIns="91877" tIns="45939" rIns="91877" bIns="45939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1" y="1"/>
            <a:ext cx="2972547" cy="497921"/>
          </a:xfrm>
          <a:prstGeom prst="rect">
            <a:avLst/>
          </a:prstGeom>
        </p:spPr>
        <p:txBody>
          <a:bodyPr vert="horz" lIns="91877" tIns="45939" rIns="91877" bIns="45939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6C4DF7B-C78D-44D9-A815-2A830FCA3B5F}" type="datetimeFigureOut">
              <a:rPr lang="ru-RU"/>
              <a:pPr>
                <a:defRPr/>
              </a:pPr>
              <a:t>06.02.2023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7" tIns="45939" rIns="91877" bIns="45939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0" y="4724678"/>
            <a:ext cx="5487040" cy="4476512"/>
          </a:xfrm>
          <a:prstGeom prst="rect">
            <a:avLst/>
          </a:prstGeom>
        </p:spPr>
        <p:txBody>
          <a:bodyPr vert="horz" lIns="91877" tIns="45939" rIns="91877" bIns="4593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764"/>
            <a:ext cx="2972547" cy="497920"/>
          </a:xfrm>
          <a:prstGeom prst="rect">
            <a:avLst/>
          </a:prstGeom>
        </p:spPr>
        <p:txBody>
          <a:bodyPr vert="horz" lIns="91877" tIns="45939" rIns="91877" bIns="45939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1" y="9447764"/>
            <a:ext cx="2972547" cy="497920"/>
          </a:xfrm>
          <a:prstGeom prst="rect">
            <a:avLst/>
          </a:prstGeom>
        </p:spPr>
        <p:txBody>
          <a:bodyPr vert="horz" lIns="91877" tIns="45939" rIns="91877" bIns="45939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72FC5DC-46F9-4A3F-A52A-0F4339379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014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0DC841-0274-4D85-AF0C-E5A857AE8077}" type="slidenum">
              <a:rPr lang="ru-RU" smtClean="0">
                <a:latin typeface="Arial" charset="0"/>
                <a:cs typeface="Arial" charset="0"/>
              </a:rPr>
              <a:pPr/>
              <a:t>3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ADA88-3C58-4E7A-9080-2F4E3576AA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26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ADA88-3C58-4E7A-9080-2F4E3576AA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948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ADA88-3C58-4E7A-9080-2F4E3576AA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8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ADA88-3C58-4E7A-9080-2F4E3576AA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06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ADA88-3C58-4E7A-9080-2F4E3576AA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09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ADA88-3C58-4E7A-9080-2F4E3576AA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25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ADA88-3C58-4E7A-9080-2F4E3576AA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98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ADA88-3C58-4E7A-9080-2F4E3576AA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721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ADA88-3C58-4E7A-9080-2F4E3576AA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46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ADA88-3C58-4E7A-9080-2F4E3576AA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ADA88-3C58-4E7A-9080-2F4E3576AA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50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7ADA88-3C58-4E7A-9080-2F4E3576AA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140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17.png"/><Relationship Id="rId7" Type="http://schemas.openxmlformats.org/officeDocument/2006/relationships/image" Target="../media/image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3.xml"/><Relationship Id="rId18" Type="http://schemas.openxmlformats.org/officeDocument/2006/relationships/slide" Target="slide19.xml"/><Relationship Id="rId3" Type="http://schemas.openxmlformats.org/officeDocument/2006/relationships/slide" Target="slide5.xml"/><Relationship Id="rId21" Type="http://schemas.openxmlformats.org/officeDocument/2006/relationships/slide" Target="slide23.xml"/><Relationship Id="rId7" Type="http://schemas.openxmlformats.org/officeDocument/2006/relationships/slide" Target="slide8.xml"/><Relationship Id="rId12" Type="http://schemas.openxmlformats.org/officeDocument/2006/relationships/slide" Target="slide12.xml"/><Relationship Id="rId17" Type="http://schemas.openxmlformats.org/officeDocument/2006/relationships/slide" Target="slide18.xml"/><Relationship Id="rId2" Type="http://schemas.openxmlformats.org/officeDocument/2006/relationships/notesSlide" Target="../notesSlides/notesSlide1.xml"/><Relationship Id="rId16" Type="http://schemas.openxmlformats.org/officeDocument/2006/relationships/slide" Target="slide16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2.xml"/><Relationship Id="rId5" Type="http://schemas.openxmlformats.org/officeDocument/2006/relationships/slide" Target="slide6.xml"/><Relationship Id="rId15" Type="http://schemas.openxmlformats.org/officeDocument/2006/relationships/slide" Target="slide15.xml"/><Relationship Id="rId10" Type="http://schemas.openxmlformats.org/officeDocument/2006/relationships/slide" Target="slide11.xml"/><Relationship Id="rId19" Type="http://schemas.openxmlformats.org/officeDocument/2006/relationships/slide" Target="slide17.xml"/><Relationship Id="rId4" Type="http://schemas.openxmlformats.org/officeDocument/2006/relationships/slide" Target="slide9.xml"/><Relationship Id="rId9" Type="http://schemas.openxmlformats.org/officeDocument/2006/relationships/slide" Target="slide20.xml"/><Relationship Id="rId14" Type="http://schemas.openxmlformats.org/officeDocument/2006/relationships/slide" Target="slide14.xml"/><Relationship Id="rId22" Type="http://schemas.openxmlformats.org/officeDocument/2006/relationships/slide" Target="slide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45.xml"/><Relationship Id="rId3" Type="http://schemas.openxmlformats.org/officeDocument/2006/relationships/slide" Target="slide2.xml"/><Relationship Id="rId7" Type="http://schemas.openxmlformats.org/officeDocument/2006/relationships/slide" Target="slide40.xml"/><Relationship Id="rId12" Type="http://schemas.openxmlformats.org/officeDocument/2006/relationships/slide" Target="slide44.xml"/><Relationship Id="rId17" Type="http://schemas.openxmlformats.org/officeDocument/2006/relationships/slide" Target="slide49.xml"/><Relationship Id="rId2" Type="http://schemas.openxmlformats.org/officeDocument/2006/relationships/slide" Target="slide38.xml"/><Relationship Id="rId16" Type="http://schemas.openxmlformats.org/officeDocument/2006/relationships/slide" Target="slide4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11" Type="http://schemas.openxmlformats.org/officeDocument/2006/relationships/slide" Target="slide43.xml"/><Relationship Id="rId5" Type="http://schemas.openxmlformats.org/officeDocument/2006/relationships/slide" Target="slide39.xml"/><Relationship Id="rId15" Type="http://schemas.openxmlformats.org/officeDocument/2006/relationships/slide" Target="slide47.xml"/><Relationship Id="rId10" Type="http://schemas.openxmlformats.org/officeDocument/2006/relationships/slide" Target="slide42.xml"/><Relationship Id="rId4" Type="http://schemas.openxmlformats.org/officeDocument/2006/relationships/slide" Target="slide36.xml"/><Relationship Id="rId9" Type="http://schemas.openxmlformats.org/officeDocument/2006/relationships/slide" Target="slide41.xml"/><Relationship Id="rId14" Type="http://schemas.openxmlformats.org/officeDocument/2006/relationships/slide" Target="slide4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0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9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419475" y="6021388"/>
            <a:ext cx="2016125" cy="549275"/>
          </a:xfrm>
          <a:prstGeom prst="actionButtonBlank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9933"/>
                </a:solidFill>
              </a:rPr>
              <a:t>начать</a:t>
            </a:r>
          </a:p>
        </p:txBody>
      </p:sp>
      <p:pic>
        <p:nvPicPr>
          <p:cNvPr id="41986" name="Picture 2" descr="http://4.bp.blogspot.com/-jIIFmv5vHT0/TbXGSF7kIyI/AAAAAAAAAKE/mE2h86Z07yc/s1600/5526543-planeta-binario-sobre-placa-de-circuito-y-rodeado-de-c-rculos-de-la-corriente-del-c-digo-binar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7676" y="0"/>
            <a:ext cx="9391676" cy="7043757"/>
          </a:xfrm>
          <a:prstGeom prst="rect">
            <a:avLst/>
          </a:prstGeom>
          <a:noFill/>
        </p:spPr>
      </p:pic>
      <p:sp>
        <p:nvSpPr>
          <p:cNvPr id="12294" name="WordArt 6" descr="Горизонтальный кирпич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8596" y="4500570"/>
            <a:ext cx="7848600" cy="1119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horzBrick">
                  <a:fgClr>
                    <a:srgbClr val="CC3300"/>
                  </a:fgClr>
                  <a:bgClr>
                    <a:srgbClr val="FF9933"/>
                  </a:bgClr>
                </a:patt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БРЕЙН-РИНГ</a:t>
            </a:r>
          </a:p>
        </p:txBody>
      </p:sp>
      <p:pic>
        <p:nvPicPr>
          <p:cNvPr id="2" name="chto-gde-kogda--chto-nasha-zhizn-ig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16632" y="6206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99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309" grpId="0" animBg="1"/>
      <p:bldP spid="1229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132138" y="188913"/>
            <a:ext cx="2389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C3300"/>
                </a:solidFill>
              </a:rPr>
              <a:t>ВОПРОС № 7</a:t>
            </a:r>
          </a:p>
        </p:txBody>
      </p:sp>
      <p:sp>
        <p:nvSpPr>
          <p:cNvPr id="5325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2138" y="5516563"/>
            <a:ext cx="2808287" cy="1152525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0" y="3933825"/>
            <a:ext cx="9144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CC3300"/>
                </a:solidFill>
                <a:latin typeface="Times New Roman" pitchFamily="18" charset="0"/>
              </a:rPr>
              <a:t>18 </a:t>
            </a:r>
            <a:r>
              <a:rPr lang="ru-RU" sz="4400" b="1" dirty="0" smtClean="0">
                <a:solidFill>
                  <a:srgbClr val="CC3300"/>
                </a:solidFill>
                <a:latin typeface="Times New Roman" pitchFamily="18" charset="0"/>
              </a:rPr>
              <a:t>(квадрат числа, записанный наоборот) </a:t>
            </a:r>
            <a:endParaRPr lang="ru-RU" sz="44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2253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53279" name="Group 31"/>
          <p:cNvGraphicFramePr>
            <a:graphicFrameLocks noGrp="1"/>
          </p:cNvGraphicFramePr>
          <p:nvPr/>
        </p:nvGraphicFramePr>
        <p:xfrm>
          <a:off x="1619250" y="2565400"/>
          <a:ext cx="6096000" cy="1455738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8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58" name="Text Box 33"/>
          <p:cNvSpPr txBox="1">
            <a:spLocks noChangeArrowheads="1"/>
          </p:cNvSpPr>
          <p:nvPr/>
        </p:nvSpPr>
        <p:spPr bwMode="auto">
          <a:xfrm>
            <a:off x="323850" y="620713"/>
            <a:ext cx="85693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Какое число должно стоять вместо *, если стоящие во второй строке таблицы числа некоторым образом связаны со стоящими над ними числами первой строки таблицы?</a:t>
            </a:r>
          </a:p>
        </p:txBody>
      </p:sp>
      <p:pic>
        <p:nvPicPr>
          <p:cNvPr id="9" name="Рисунок 8" descr="timer 01m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39924"/>
            <a:ext cx="2143125" cy="619125"/>
          </a:xfrm>
          <a:prstGeom prst="rect">
            <a:avLst/>
          </a:prstGeom>
        </p:spPr>
      </p:pic>
      <p:pic>
        <p:nvPicPr>
          <p:cNvPr id="10" name="Рисунок 9" descr="clock-ico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733256"/>
            <a:ext cx="859160" cy="8591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32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348038" y="333375"/>
            <a:ext cx="246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C3300"/>
                </a:solidFill>
              </a:rPr>
              <a:t>ВОПРОС № 9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539750" y="836613"/>
            <a:ext cx="8280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Вписав недостающее пятое число, завершите ряд.</a:t>
            </a:r>
          </a:p>
          <a:p>
            <a:pPr algn="ctr">
              <a:spcBef>
                <a:spcPct val="50000"/>
              </a:spcBef>
            </a:pPr>
            <a:r>
              <a:rPr lang="ru-RU" sz="4000" b="1"/>
              <a:t>77, </a:t>
            </a:r>
            <a:r>
              <a:rPr lang="en-US" sz="4000" b="1"/>
              <a:t>4</a:t>
            </a:r>
            <a:r>
              <a:rPr lang="ru-RU" sz="4000" b="1"/>
              <a:t>9, </a:t>
            </a:r>
            <a:r>
              <a:rPr lang="en-US" sz="4000" b="1"/>
              <a:t>36</a:t>
            </a:r>
            <a:r>
              <a:rPr lang="ru-RU" sz="4000" b="1"/>
              <a:t>, 18, …</a:t>
            </a:r>
            <a:endParaRPr lang="ru-RU" sz="4000"/>
          </a:p>
        </p:txBody>
      </p:sp>
      <p:sp>
        <p:nvSpPr>
          <p:cNvPr id="31750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2138" y="5516563"/>
            <a:ext cx="2808287" cy="1152525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250825" y="3068638"/>
            <a:ext cx="82804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4400" b="1"/>
              <a:t>77,   </a:t>
            </a:r>
            <a:r>
              <a:rPr lang="en-US" sz="4400" b="1"/>
              <a:t>4</a:t>
            </a:r>
            <a:r>
              <a:rPr lang="ru-RU" sz="4400" b="1"/>
              <a:t>9,   36,   18,   8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4400" b="1"/>
              <a:t>             </a:t>
            </a:r>
            <a:r>
              <a:rPr lang="ru-RU" sz="2800" b="1"/>
              <a:t>7х7       4х9       3х6       1х8       </a:t>
            </a:r>
          </a:p>
        </p:txBody>
      </p:sp>
      <p:sp>
        <p:nvSpPr>
          <p:cNvPr id="24583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6156176" y="2809479"/>
            <a:ext cx="1008062" cy="7921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Рисунок 8" descr="timer 01m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60648"/>
            <a:ext cx="2143125" cy="619125"/>
          </a:xfrm>
          <a:prstGeom prst="rect">
            <a:avLst/>
          </a:prstGeom>
        </p:spPr>
      </p:pic>
      <p:pic>
        <p:nvPicPr>
          <p:cNvPr id="10" name="Рисунок 9" descr="clock-ico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733256"/>
            <a:ext cx="859160" cy="8591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1751" grpId="0"/>
      <p:bldP spid="317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132138" y="188913"/>
            <a:ext cx="2389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C3300"/>
                </a:solidFill>
              </a:rPr>
              <a:t>ВОПРОС № 10</a:t>
            </a:r>
          </a:p>
        </p:txBody>
      </p:sp>
      <p:sp>
        <p:nvSpPr>
          <p:cNvPr id="5325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2138" y="5516563"/>
            <a:ext cx="2808287" cy="1152525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0" y="3933825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>
                <a:solidFill>
                  <a:srgbClr val="CC3300"/>
                </a:solidFill>
                <a:latin typeface="Times New Roman" pitchFamily="18" charset="0"/>
              </a:rPr>
              <a:t>37   =  949 </a:t>
            </a:r>
          </a:p>
        </p:txBody>
      </p:sp>
      <p:sp>
        <p:nvSpPr>
          <p:cNvPr id="25606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7" name="Text Box 33"/>
          <p:cNvSpPr txBox="1">
            <a:spLocks noChangeArrowheads="1"/>
          </p:cNvSpPr>
          <p:nvPr/>
        </p:nvSpPr>
        <p:spPr bwMode="auto">
          <a:xfrm>
            <a:off x="323850" y="1412875"/>
            <a:ext cx="8569325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/>
              <a:t>Если   85   = 6425,   92    =  814,      31   =   91,  </a:t>
            </a:r>
          </a:p>
          <a:p>
            <a:pPr>
              <a:spcBef>
                <a:spcPct val="50000"/>
              </a:spcBef>
            </a:pPr>
            <a:r>
              <a:rPr lang="ru-RU" sz="2800" b="1" dirty="0"/>
              <a:t> 17   =  149,   то сколько </a:t>
            </a:r>
            <a:r>
              <a:rPr lang="ru-RU" sz="2800" b="1" dirty="0" smtClean="0"/>
              <a:t>будет     </a:t>
            </a:r>
            <a:r>
              <a:rPr lang="ru-RU" sz="2800" b="1" dirty="0"/>
              <a:t>37 </a:t>
            </a:r>
            <a:r>
              <a:rPr lang="ru-RU" sz="2800" b="1" dirty="0" smtClean="0"/>
              <a:t>  </a:t>
            </a:r>
            <a:r>
              <a:rPr lang="ru-RU" sz="2800" b="1" dirty="0"/>
              <a:t>?</a:t>
            </a:r>
          </a:p>
        </p:txBody>
      </p:sp>
      <p:sp>
        <p:nvSpPr>
          <p:cNvPr id="25608" name="AutoShape 35"/>
          <p:cNvSpPr>
            <a:spLocks noChangeArrowheads="1"/>
          </p:cNvSpPr>
          <p:nvPr/>
        </p:nvSpPr>
        <p:spPr bwMode="auto">
          <a:xfrm>
            <a:off x="1110680" y="1196975"/>
            <a:ext cx="863600" cy="863600"/>
          </a:xfrm>
          <a:prstGeom prst="diamond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9" name="AutoShape 36"/>
          <p:cNvSpPr>
            <a:spLocks noChangeArrowheads="1"/>
          </p:cNvSpPr>
          <p:nvPr/>
        </p:nvSpPr>
        <p:spPr bwMode="auto">
          <a:xfrm>
            <a:off x="3059832" y="1239837"/>
            <a:ext cx="863600" cy="863600"/>
          </a:xfrm>
          <a:prstGeom prst="diamond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0" name="AutoShape 37"/>
          <p:cNvSpPr>
            <a:spLocks noChangeArrowheads="1"/>
          </p:cNvSpPr>
          <p:nvPr/>
        </p:nvSpPr>
        <p:spPr bwMode="auto">
          <a:xfrm>
            <a:off x="5183188" y="1197239"/>
            <a:ext cx="863600" cy="863600"/>
          </a:xfrm>
          <a:prstGeom prst="diamond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1" name="AutoShape 38"/>
          <p:cNvSpPr>
            <a:spLocks noChangeArrowheads="1"/>
          </p:cNvSpPr>
          <p:nvPr/>
        </p:nvSpPr>
        <p:spPr bwMode="auto">
          <a:xfrm>
            <a:off x="250825" y="1844675"/>
            <a:ext cx="863600" cy="863600"/>
          </a:xfrm>
          <a:prstGeom prst="diamond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2" name="AutoShape 39"/>
          <p:cNvSpPr>
            <a:spLocks noChangeArrowheads="1"/>
          </p:cNvSpPr>
          <p:nvPr/>
        </p:nvSpPr>
        <p:spPr bwMode="auto">
          <a:xfrm>
            <a:off x="4988107" y="1923787"/>
            <a:ext cx="863600" cy="863600"/>
          </a:xfrm>
          <a:prstGeom prst="diamond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88" name="AutoShape 40"/>
          <p:cNvSpPr>
            <a:spLocks noChangeArrowheads="1"/>
          </p:cNvSpPr>
          <p:nvPr/>
        </p:nvSpPr>
        <p:spPr bwMode="auto">
          <a:xfrm>
            <a:off x="3132138" y="3716338"/>
            <a:ext cx="1008062" cy="1152525"/>
          </a:xfrm>
          <a:prstGeom prst="diamond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" name="Рисунок 13" descr="timer 01m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60648"/>
            <a:ext cx="2143125" cy="619125"/>
          </a:xfrm>
          <a:prstGeom prst="rect">
            <a:avLst/>
          </a:prstGeom>
        </p:spPr>
      </p:pic>
      <p:pic>
        <p:nvPicPr>
          <p:cNvPr id="15" name="Рисунок 14" descr="clock-ico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733256"/>
            <a:ext cx="859160" cy="8591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3254" grpId="0"/>
      <p:bldP spid="532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3132138" y="115888"/>
            <a:ext cx="27352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3300"/>
                </a:solidFill>
              </a:rPr>
              <a:t>ВОПРОС № </a:t>
            </a:r>
            <a:r>
              <a:rPr lang="ru-RU" sz="2400" b="1" dirty="0" smtClean="0">
                <a:solidFill>
                  <a:srgbClr val="CC3300"/>
                </a:solidFill>
              </a:rPr>
              <a:t>14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3072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2138" y="5657850"/>
            <a:ext cx="2808287" cy="1152525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27653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4" name="Text Box 10"/>
          <p:cNvSpPr txBox="1">
            <a:spLocks noChangeArrowheads="1"/>
          </p:cNvSpPr>
          <p:nvPr/>
        </p:nvSpPr>
        <p:spPr bwMode="auto">
          <a:xfrm>
            <a:off x="179388" y="620713"/>
            <a:ext cx="87852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smtClean="0">
                <a:latin typeface="Calibri" pitchFamily="34" charset="0"/>
              </a:rPr>
              <a:t>Символ олимпийских игр, состоящий из колец можно представить в виде графа. Какой из графов соответствует изображению символа?</a:t>
            </a:r>
            <a:endParaRPr lang="ru-RU" sz="2800" b="1" dirty="0">
              <a:latin typeface="Calibri" pitchFamily="34" charset="0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4554"/>
            <a:ext cx="91440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85786" y="4071942"/>
            <a:ext cx="68580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1                       2                         3                      4</a:t>
            </a:r>
            <a:endParaRPr lang="ru-RU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43042" y="2357430"/>
            <a:ext cx="1857388" cy="207170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timer 01m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39924"/>
            <a:ext cx="2143125" cy="619125"/>
          </a:xfrm>
          <a:prstGeom prst="rect">
            <a:avLst/>
          </a:prstGeom>
        </p:spPr>
      </p:pic>
      <p:pic>
        <p:nvPicPr>
          <p:cNvPr id="13" name="Рисунок 12" descr="clock-icon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733256"/>
            <a:ext cx="859160" cy="8591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3132138" y="115888"/>
            <a:ext cx="27352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3300"/>
                </a:solidFill>
              </a:rPr>
              <a:t>ВОПРОС № </a:t>
            </a:r>
            <a:r>
              <a:rPr lang="ru-RU" sz="2400" b="1" dirty="0" smtClean="0">
                <a:solidFill>
                  <a:srgbClr val="CC3300"/>
                </a:solidFill>
              </a:rPr>
              <a:t>16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3072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2138" y="5657850"/>
            <a:ext cx="2808287" cy="1152525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27653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4" name="Text Box 10"/>
          <p:cNvSpPr txBox="1">
            <a:spLocks noChangeArrowheads="1"/>
          </p:cNvSpPr>
          <p:nvPr/>
        </p:nvSpPr>
        <p:spPr bwMode="auto">
          <a:xfrm>
            <a:off x="179388" y="620713"/>
            <a:ext cx="867889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smtClean="0"/>
              <a:t>Какое пересечение множеств соответствует логическому выражению  </a:t>
            </a:r>
            <a:endParaRPr lang="en-US" sz="2800" dirty="0" smtClean="0"/>
          </a:p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</a:rPr>
              <a:t>A∩(¬B ∩ C)</a:t>
            </a:r>
            <a:endParaRPr lang="ru-RU" sz="40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19626" y="3095622"/>
            <a:ext cx="2143140" cy="192882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9020" y="2928934"/>
            <a:ext cx="9144001" cy="215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timer 01m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39924"/>
            <a:ext cx="2143125" cy="619125"/>
          </a:xfrm>
          <a:prstGeom prst="rect">
            <a:avLst/>
          </a:prstGeom>
        </p:spPr>
      </p:pic>
      <p:pic>
        <p:nvPicPr>
          <p:cNvPr id="10" name="Рисунок 9" descr="clock-icon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733256"/>
            <a:ext cx="859160" cy="8591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11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01770"/>
            <a:ext cx="4536504" cy="430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132138" y="115888"/>
            <a:ext cx="2735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3300"/>
                </a:solidFill>
              </a:rPr>
              <a:t>ВОПРОС № </a:t>
            </a:r>
            <a:r>
              <a:rPr lang="ru-RU" sz="2400" b="1" dirty="0" smtClean="0">
                <a:solidFill>
                  <a:srgbClr val="CC3300"/>
                </a:solidFill>
              </a:rPr>
              <a:t>17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49456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На рисунке показано распределение заработанных на олимпиаде медалей на золотые, серебряные и бронзовые? Сколько всего медалей завоевали спортсмены?</a:t>
            </a:r>
          </a:p>
        </p:txBody>
      </p:sp>
      <p:sp>
        <p:nvSpPr>
          <p:cNvPr id="5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1840" y="5990506"/>
            <a:ext cx="2808287" cy="867494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43808" y="4518064"/>
            <a:ext cx="34563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CC3300"/>
                </a:solidFill>
              </a:rPr>
              <a:t>14</a:t>
            </a:r>
            <a:r>
              <a:rPr lang="ru-RU" sz="3600" b="1" dirty="0" smtClean="0">
                <a:solidFill>
                  <a:srgbClr val="CC3300"/>
                </a:solidFill>
              </a:rPr>
              <a:t> МЕДАЛЕЙ</a:t>
            </a:r>
            <a:endParaRPr lang="ru-RU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5536" y="2492896"/>
            <a:ext cx="2555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dirty="0">
                <a:latin typeface="Monotype Corsiva" pitchFamily="66" charset="0"/>
              </a:rPr>
              <a:t>Золотые медали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867400" y="2420938"/>
            <a:ext cx="2882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dirty="0">
                <a:latin typeface="Monotype Corsiva" pitchFamily="66" charset="0"/>
              </a:rPr>
              <a:t>Серебряные медали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580112" y="5157192"/>
            <a:ext cx="2951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dirty="0">
                <a:latin typeface="Monotype Corsiva" pitchFamily="66" charset="0"/>
              </a:rPr>
              <a:t>Бронзовые</a:t>
            </a:r>
            <a:r>
              <a:rPr lang="ru-RU" altLang="ru-RU" sz="2800" b="1" dirty="0"/>
              <a:t> </a:t>
            </a:r>
            <a:r>
              <a:rPr lang="ru-RU" altLang="ru-RU" sz="2800" b="1" dirty="0">
                <a:latin typeface="Monotype Corsiva" pitchFamily="66" charset="0"/>
              </a:rPr>
              <a:t>медали</a:t>
            </a:r>
          </a:p>
        </p:txBody>
      </p:sp>
      <p:pic>
        <p:nvPicPr>
          <p:cNvPr id="11" name="Рисунок 10" descr="timer 01m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75" y="-4338"/>
            <a:ext cx="2143125" cy="619125"/>
          </a:xfrm>
          <a:prstGeom prst="rect">
            <a:avLst/>
          </a:prstGeom>
        </p:spPr>
      </p:pic>
      <p:pic>
        <p:nvPicPr>
          <p:cNvPr id="12" name="Рисунок 11" descr="clock-ico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733256"/>
            <a:ext cx="859160" cy="859160"/>
          </a:xfrm>
          <a:prstGeom prst="rect">
            <a:avLst/>
          </a:prstGeom>
        </p:spPr>
      </p:pic>
      <p:sp>
        <p:nvSpPr>
          <p:cNvPr id="13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97364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/>
      <p:bldP spid="7" grpId="0" build="allAtOnce"/>
      <p:bldP spid="8" grpId="0" build="allAtOnce"/>
      <p:bldP spid="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132138" y="188913"/>
            <a:ext cx="246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3300"/>
                </a:solidFill>
              </a:rPr>
              <a:t>ВОПРОС № 1</a:t>
            </a:r>
            <a:r>
              <a:rPr lang="ru-RU" sz="2400" b="1" dirty="0" smtClean="0">
                <a:solidFill>
                  <a:srgbClr val="CC3300"/>
                </a:solidFill>
              </a:rPr>
              <a:t>8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3482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2138" y="5545138"/>
            <a:ext cx="2808287" cy="1152525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2355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179388" y="765175"/>
            <a:ext cx="89646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В приведенных ниже схемах графов, выбери одинаковые по структуре графы.</a:t>
            </a:r>
          </a:p>
        </p:txBody>
      </p:sp>
      <p:pic>
        <p:nvPicPr>
          <p:cNvPr id="11" name="Рисунок 10" descr="timer 01m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60648"/>
            <a:ext cx="2143125" cy="619125"/>
          </a:xfrm>
          <a:prstGeom prst="rect">
            <a:avLst/>
          </a:prstGeom>
        </p:spPr>
      </p:pic>
      <p:pic>
        <p:nvPicPr>
          <p:cNvPr id="12" name="Рисунок 11" descr="clock-ico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733256"/>
            <a:ext cx="859160" cy="859160"/>
          </a:xfrm>
          <a:prstGeom prst="rect">
            <a:avLst/>
          </a:prstGeom>
        </p:spPr>
      </p:pic>
      <p:sp>
        <p:nvSpPr>
          <p:cNvPr id="2" name="AutoShape 2" descr="http://www.infoznaika.ru/DXB.axd?DXCache=4d062f1a-f0a4-4f0c-8e73-fa4b55059cb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958507"/>
            <a:ext cx="6336704" cy="1739487"/>
          </a:xfrm>
          <a:prstGeom prst="rect">
            <a:avLst/>
          </a:prstGeom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4666037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solidFill>
                  <a:srgbClr val="CC3300"/>
                </a:solidFill>
                <a:latin typeface="Times New Roman" pitchFamily="18" charset="0"/>
              </a:rPr>
              <a:t>все</a:t>
            </a:r>
            <a:endParaRPr lang="ru-RU" sz="44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0613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8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2"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132138" y="188913"/>
            <a:ext cx="246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3300"/>
                </a:solidFill>
              </a:rPr>
              <a:t>ВОПРОС № </a:t>
            </a:r>
            <a:r>
              <a:rPr lang="ru-RU" sz="2400" b="1" dirty="0" smtClean="0">
                <a:solidFill>
                  <a:srgbClr val="CC3300"/>
                </a:solidFill>
              </a:rPr>
              <a:t>19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3482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2138" y="5545138"/>
            <a:ext cx="2808287" cy="1152525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2355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179388" y="745331"/>
            <a:ext cx="89646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/>
              <a:t>Какое логическое выражение описывает логическую </a:t>
            </a:r>
            <a:r>
              <a:rPr lang="ru-RU" sz="3200" dirty="0" smtClean="0"/>
              <a:t>схему</a:t>
            </a:r>
            <a:r>
              <a:rPr lang="ru-RU" sz="3200" b="1" dirty="0" smtClean="0"/>
              <a:t>?</a:t>
            </a:r>
            <a:endParaRPr lang="ru-RU" sz="3200" b="1" dirty="0"/>
          </a:p>
        </p:txBody>
      </p:sp>
      <p:pic>
        <p:nvPicPr>
          <p:cNvPr id="11" name="Рисунок 10" descr="timer 01m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9901" y="254285"/>
            <a:ext cx="2143125" cy="619125"/>
          </a:xfrm>
          <a:prstGeom prst="rect">
            <a:avLst/>
          </a:prstGeom>
        </p:spPr>
      </p:pic>
      <p:pic>
        <p:nvPicPr>
          <p:cNvPr id="12" name="Рисунок 11" descr="clock-ico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733256"/>
            <a:ext cx="859160" cy="8591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9" t="-7448" r="51955" b="7526"/>
          <a:stretch/>
        </p:blipFill>
        <p:spPr>
          <a:xfrm>
            <a:off x="179388" y="1570027"/>
            <a:ext cx="6799572" cy="17697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921" y="3313804"/>
            <a:ext cx="4275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1)</a:t>
            </a:r>
            <a:r>
              <a:rPr lang="en-US" sz="3600" dirty="0" smtClean="0"/>
              <a:t> Y1= </a:t>
            </a:r>
            <a:r>
              <a:rPr lang="ru-RU" sz="3600" dirty="0" smtClean="0"/>
              <a:t>НЕ</a:t>
            </a:r>
            <a:r>
              <a:rPr lang="en-US" sz="3600" dirty="0" smtClean="0"/>
              <a:t>(X2 </a:t>
            </a:r>
            <a:r>
              <a:rPr lang="ru-RU" sz="3600" dirty="0" smtClean="0"/>
              <a:t>ИЛИ</a:t>
            </a:r>
            <a:r>
              <a:rPr lang="en-US" sz="3600" dirty="0" smtClean="0"/>
              <a:t> X1)</a:t>
            </a:r>
            <a:endParaRPr lang="ru-RU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86921" y="4302032"/>
            <a:ext cx="5067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3</a:t>
            </a:r>
            <a:r>
              <a:rPr lang="en-US" sz="3600" b="1" dirty="0" smtClean="0"/>
              <a:t>)</a:t>
            </a:r>
            <a:r>
              <a:rPr lang="en-US" sz="3600" dirty="0" smtClean="0"/>
              <a:t> Y1= </a:t>
            </a:r>
            <a:r>
              <a:rPr lang="ru-RU" sz="3600" dirty="0" smtClean="0"/>
              <a:t>НЕ(</a:t>
            </a:r>
            <a:r>
              <a:rPr lang="en-US" sz="3600" dirty="0" smtClean="0"/>
              <a:t>X2</a:t>
            </a:r>
            <a:r>
              <a:rPr lang="ru-RU" sz="3600" dirty="0" smtClean="0"/>
              <a:t>) ИЛИ</a:t>
            </a:r>
            <a:r>
              <a:rPr lang="en-US" sz="3600" dirty="0" smtClean="0"/>
              <a:t> </a:t>
            </a:r>
            <a:r>
              <a:rPr lang="ru-RU" sz="3600" dirty="0" smtClean="0"/>
              <a:t>НЕ(</a:t>
            </a:r>
            <a:r>
              <a:rPr lang="en-US" sz="3600" dirty="0" smtClean="0"/>
              <a:t>X1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86921" y="3793005"/>
            <a:ext cx="5067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2)</a:t>
            </a:r>
            <a:r>
              <a:rPr lang="en-US" sz="3600" dirty="0" smtClean="0"/>
              <a:t> Y1= </a:t>
            </a:r>
            <a:r>
              <a:rPr lang="ru-RU" sz="3600" dirty="0" smtClean="0"/>
              <a:t>НЕ</a:t>
            </a:r>
            <a:r>
              <a:rPr lang="en-US" sz="3600" dirty="0" smtClean="0"/>
              <a:t>(X2 </a:t>
            </a:r>
            <a:r>
              <a:rPr lang="ru-RU" sz="3600" dirty="0" smtClean="0"/>
              <a:t>ИЛИ НЕ(</a:t>
            </a:r>
            <a:r>
              <a:rPr lang="en-US" sz="3600" dirty="0" smtClean="0"/>
              <a:t>X1)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85681" y="4830610"/>
            <a:ext cx="4275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4)</a:t>
            </a:r>
            <a:r>
              <a:rPr lang="en-US" sz="3600" dirty="0" smtClean="0"/>
              <a:t> Y1= X2 </a:t>
            </a:r>
            <a:r>
              <a:rPr lang="ru-RU" sz="3600" dirty="0" smtClean="0"/>
              <a:t>ИЛИ НЕ(</a:t>
            </a:r>
            <a:r>
              <a:rPr lang="en-US" sz="3600" dirty="0" smtClean="0"/>
              <a:t>X1</a:t>
            </a:r>
            <a:r>
              <a:rPr lang="ru-RU" sz="3600" dirty="0" smtClean="0"/>
              <a:t>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80044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8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140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2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132138" y="188913"/>
            <a:ext cx="246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3300"/>
                </a:solidFill>
              </a:rPr>
              <a:t>ВОПРОС № </a:t>
            </a:r>
            <a:r>
              <a:rPr lang="ru-RU" sz="2400" b="1" dirty="0" smtClean="0">
                <a:solidFill>
                  <a:srgbClr val="CC3300"/>
                </a:solidFill>
              </a:rPr>
              <a:t>20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3482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71074" y="5711694"/>
            <a:ext cx="2808287" cy="1152525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2355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179388" y="752876"/>
            <a:ext cx="89646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При совмещении двух слайдов на экране получился новый рисунок. </a:t>
            </a:r>
            <a:r>
              <a:rPr lang="ru-RU" sz="2800" dirty="0" smtClean="0"/>
              <a:t>Определите, </a:t>
            </a:r>
            <a:r>
              <a:rPr lang="ru-RU" sz="2800" dirty="0"/>
              <a:t>какая логическая операция соответствует полученному </a:t>
            </a:r>
            <a:r>
              <a:rPr lang="ru-RU" sz="2800" dirty="0" smtClean="0"/>
              <a:t>результату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  <p:pic>
        <p:nvPicPr>
          <p:cNvPr id="11" name="Рисунок 10" descr="timer 01m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60648"/>
            <a:ext cx="2143125" cy="619125"/>
          </a:xfrm>
          <a:prstGeom prst="rect">
            <a:avLst/>
          </a:prstGeom>
        </p:spPr>
      </p:pic>
      <p:pic>
        <p:nvPicPr>
          <p:cNvPr id="12" name="Рисунок 11" descr="clock-ico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733256"/>
            <a:ext cx="859160" cy="859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60342" y="3992184"/>
            <a:ext cx="1055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1) </a:t>
            </a:r>
            <a:r>
              <a:rPr lang="ru-RU" sz="3600" dirty="0" smtClean="0"/>
              <a:t>И</a:t>
            </a:r>
            <a:endParaRPr lang="ru-RU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2602377" y="5033052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3</a:t>
            </a:r>
            <a:r>
              <a:rPr lang="en-US" sz="3600" dirty="0" smtClean="0"/>
              <a:t>) </a:t>
            </a:r>
            <a:r>
              <a:rPr lang="ru-RU" sz="3600" dirty="0" smtClean="0"/>
              <a:t>НЕ</a:t>
            </a:r>
            <a:endParaRPr lang="ru-RU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2589765" y="4504270"/>
            <a:ext cx="1689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2) </a:t>
            </a:r>
            <a:r>
              <a:rPr lang="ru-RU" sz="3600" dirty="0" smtClean="0"/>
              <a:t>ИЛИ</a:t>
            </a: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112" y="2102932"/>
            <a:ext cx="4570337" cy="188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2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8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140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2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132138" y="188913"/>
            <a:ext cx="246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3300"/>
                </a:solidFill>
              </a:rPr>
              <a:t>ВОПРОС № </a:t>
            </a:r>
            <a:r>
              <a:rPr lang="ru-RU" sz="2400" b="1" dirty="0" smtClean="0">
                <a:solidFill>
                  <a:srgbClr val="CC3300"/>
                </a:solidFill>
              </a:rPr>
              <a:t>21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3482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7421" y="5517749"/>
            <a:ext cx="2808287" cy="1152525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2355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179388" y="752876"/>
            <a:ext cx="89646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Какая фигура получилась у Гарри, когда он волшебной палочкой решил выполнить пересечение </a:t>
            </a:r>
            <a:r>
              <a:rPr lang="ru-RU" sz="2800" b="1" dirty="0">
                <a:solidFill>
                  <a:srgbClr val="FF0066"/>
                </a:solidFill>
              </a:rPr>
              <a:t>фигуры 1</a:t>
            </a:r>
            <a:r>
              <a:rPr lang="ru-RU" sz="2800" dirty="0"/>
              <a:t> и </a:t>
            </a:r>
            <a:r>
              <a:rPr lang="ru-RU" sz="2800" b="1" dirty="0">
                <a:solidFill>
                  <a:srgbClr val="000099"/>
                </a:solidFill>
              </a:rPr>
              <a:t>фигуры 2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" t="559" r="60873" b="-559"/>
          <a:stretch/>
        </p:blipFill>
        <p:spPr>
          <a:xfrm>
            <a:off x="2790995" y="2142426"/>
            <a:ext cx="3254713" cy="15342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9"/>
          <a:stretch/>
        </p:blipFill>
        <p:spPr>
          <a:xfrm>
            <a:off x="1944821" y="3778194"/>
            <a:ext cx="4947060" cy="165374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763688" y="3933056"/>
            <a:ext cx="1368450" cy="149888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timer 01m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260648"/>
            <a:ext cx="2143125" cy="619125"/>
          </a:xfrm>
          <a:prstGeom prst="rect">
            <a:avLst/>
          </a:prstGeom>
        </p:spPr>
      </p:pic>
      <p:pic>
        <p:nvPicPr>
          <p:cNvPr id="15" name="Рисунок 14" descr="clock-icon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733256"/>
            <a:ext cx="859160" cy="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961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WordArt 2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195513" y="3573463"/>
            <a:ext cx="42862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28575">
                <a:solidFill>
                  <a:schemeClr val="folHlink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Полилиния 9">
            <a:hlinkClick r:id="rId3" action="ppaction://hlinksldjump"/>
          </p:cNvPr>
          <p:cNvSpPr/>
          <p:nvPr/>
        </p:nvSpPr>
        <p:spPr>
          <a:xfrm>
            <a:off x="285718" y="4751797"/>
            <a:ext cx="8572560" cy="1412016"/>
          </a:xfrm>
          <a:custGeom>
            <a:avLst/>
            <a:gdLst>
              <a:gd name="connsiteX0" fmla="*/ 0 w 8572560"/>
              <a:gd name="connsiteY0" fmla="*/ 0 h 1412016"/>
              <a:gd name="connsiteX1" fmla="*/ 8572560 w 8572560"/>
              <a:gd name="connsiteY1" fmla="*/ 0 h 1412016"/>
              <a:gd name="connsiteX2" fmla="*/ 8572560 w 8572560"/>
              <a:gd name="connsiteY2" fmla="*/ 1412016 h 1412016"/>
              <a:gd name="connsiteX3" fmla="*/ 0 w 8572560"/>
              <a:gd name="connsiteY3" fmla="*/ 1412016 h 1412016"/>
              <a:gd name="connsiteX4" fmla="*/ 0 w 8572560"/>
              <a:gd name="connsiteY4" fmla="*/ 0 h 14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60" h="1412016">
                <a:moveTo>
                  <a:pt x="0" y="0"/>
                </a:moveTo>
                <a:lnTo>
                  <a:pt x="8572560" y="0"/>
                </a:lnTo>
                <a:lnTo>
                  <a:pt x="8572560" y="1412016"/>
                </a:lnTo>
                <a:lnTo>
                  <a:pt x="0" y="14120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312928" tIns="312928" rIns="312928" bIns="312928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54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_AlbionicTitulInfl" pitchFamily="34" charset="-52"/>
              </a:rPr>
              <a:t>ВОПРОСЫ НА ЗАСЫПКУ</a:t>
            </a:r>
            <a:endParaRPr lang="ru-RU" sz="5400" kern="1200" dirty="0">
              <a:latin typeface="a_AlbionicTitulInfl" pitchFamily="34" charset="-52"/>
            </a:endParaRPr>
          </a:p>
        </p:txBody>
      </p:sp>
      <p:sp>
        <p:nvSpPr>
          <p:cNvPr id="11" name="Полилиния 10">
            <a:hlinkClick r:id="rId2" action="ppaction://hlinksldjump"/>
          </p:cNvPr>
          <p:cNvSpPr/>
          <p:nvPr/>
        </p:nvSpPr>
        <p:spPr>
          <a:xfrm rot="21600000">
            <a:off x="285720" y="2580114"/>
            <a:ext cx="8572560" cy="2171682"/>
          </a:xfrm>
          <a:custGeom>
            <a:avLst/>
            <a:gdLst>
              <a:gd name="connsiteX0" fmla="*/ 0 w 8572560"/>
              <a:gd name="connsiteY0" fmla="*/ 760588 h 2171681"/>
              <a:gd name="connsiteX1" fmla="*/ 4014820 w 8572560"/>
              <a:gd name="connsiteY1" fmla="*/ 760588 h 2171681"/>
              <a:gd name="connsiteX2" fmla="*/ 4014820 w 8572560"/>
              <a:gd name="connsiteY2" fmla="*/ 542920 h 2171681"/>
              <a:gd name="connsiteX3" fmla="*/ 3743360 w 8572560"/>
              <a:gd name="connsiteY3" fmla="*/ 542920 h 2171681"/>
              <a:gd name="connsiteX4" fmla="*/ 4286280 w 8572560"/>
              <a:gd name="connsiteY4" fmla="*/ 0 h 2171681"/>
              <a:gd name="connsiteX5" fmla="*/ 4829200 w 8572560"/>
              <a:gd name="connsiteY5" fmla="*/ 542920 h 2171681"/>
              <a:gd name="connsiteX6" fmla="*/ 4557740 w 8572560"/>
              <a:gd name="connsiteY6" fmla="*/ 542920 h 2171681"/>
              <a:gd name="connsiteX7" fmla="*/ 4557740 w 8572560"/>
              <a:gd name="connsiteY7" fmla="*/ 760588 h 2171681"/>
              <a:gd name="connsiteX8" fmla="*/ 8572560 w 8572560"/>
              <a:gd name="connsiteY8" fmla="*/ 760588 h 2171681"/>
              <a:gd name="connsiteX9" fmla="*/ 8572560 w 8572560"/>
              <a:gd name="connsiteY9" fmla="*/ 2171681 h 2171681"/>
              <a:gd name="connsiteX10" fmla="*/ 0 w 8572560"/>
              <a:gd name="connsiteY10" fmla="*/ 2171681 h 2171681"/>
              <a:gd name="connsiteX11" fmla="*/ 0 w 8572560"/>
              <a:gd name="connsiteY11" fmla="*/ 760588 h 217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72560" h="2171681">
                <a:moveTo>
                  <a:pt x="8572560" y="1411093"/>
                </a:moveTo>
                <a:lnTo>
                  <a:pt x="4557740" y="1411093"/>
                </a:lnTo>
                <a:lnTo>
                  <a:pt x="4557740" y="1628761"/>
                </a:lnTo>
                <a:lnTo>
                  <a:pt x="4829200" y="1628761"/>
                </a:lnTo>
                <a:lnTo>
                  <a:pt x="4286280" y="2171680"/>
                </a:lnTo>
                <a:lnTo>
                  <a:pt x="3743360" y="1628761"/>
                </a:lnTo>
                <a:lnTo>
                  <a:pt x="4014820" y="1628761"/>
                </a:lnTo>
                <a:lnTo>
                  <a:pt x="4014820" y="1411093"/>
                </a:lnTo>
                <a:lnTo>
                  <a:pt x="0" y="1411093"/>
                </a:lnTo>
                <a:lnTo>
                  <a:pt x="0" y="1"/>
                </a:lnTo>
                <a:lnTo>
                  <a:pt x="8572560" y="1"/>
                </a:lnTo>
                <a:lnTo>
                  <a:pt x="8572560" y="1411093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312927" tIns="312929" rIns="312928" bIns="1073516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b="1" kern="10" dirty="0" smtClean="0">
              <a:ln w="28575">
                <a:round/>
                <a:headEnd/>
                <a:tailEnd/>
              </a:ln>
              <a:effectLst>
                <a:outerShdw dist="35921" dir="2700000" algn="ctr" rotWithShape="0">
                  <a:srgbClr val="868686">
                    <a:alpha val="50000"/>
                  </a:srgbClr>
                </a:outerShdw>
              </a:effectLst>
              <a:latin typeface="a_AlbionicTitulInfl" pitchFamily="34" charset="-52"/>
              <a:cs typeface="Arial"/>
            </a:endParaRPr>
          </a:p>
          <a:p>
            <a:pPr marL="0" marR="0" lvl="0" indent="0" algn="ctr" defTabSz="13779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60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itulInfl" pitchFamily="34" charset="-52"/>
              </a:rPr>
              <a:t>КОНКУРС капитанов</a:t>
            </a:r>
          </a:p>
          <a:p>
            <a:pPr lvl="0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400" dirty="0"/>
          </a:p>
        </p:txBody>
      </p:sp>
      <p:sp>
        <p:nvSpPr>
          <p:cNvPr id="12" name="Полилиния 11">
            <a:hlinkClick r:id="rId4" action="ppaction://hlinksldjump"/>
          </p:cNvPr>
          <p:cNvSpPr/>
          <p:nvPr/>
        </p:nvSpPr>
        <p:spPr>
          <a:xfrm rot="21600000">
            <a:off x="285720" y="571489"/>
            <a:ext cx="8572560" cy="2171683"/>
          </a:xfrm>
          <a:custGeom>
            <a:avLst/>
            <a:gdLst>
              <a:gd name="connsiteX0" fmla="*/ 0 w 8572560"/>
              <a:gd name="connsiteY0" fmla="*/ 760588 h 2171681"/>
              <a:gd name="connsiteX1" fmla="*/ 4014820 w 8572560"/>
              <a:gd name="connsiteY1" fmla="*/ 760588 h 2171681"/>
              <a:gd name="connsiteX2" fmla="*/ 4014820 w 8572560"/>
              <a:gd name="connsiteY2" fmla="*/ 542920 h 2171681"/>
              <a:gd name="connsiteX3" fmla="*/ 3743360 w 8572560"/>
              <a:gd name="connsiteY3" fmla="*/ 542920 h 2171681"/>
              <a:gd name="connsiteX4" fmla="*/ 4286280 w 8572560"/>
              <a:gd name="connsiteY4" fmla="*/ 0 h 2171681"/>
              <a:gd name="connsiteX5" fmla="*/ 4829200 w 8572560"/>
              <a:gd name="connsiteY5" fmla="*/ 542920 h 2171681"/>
              <a:gd name="connsiteX6" fmla="*/ 4557740 w 8572560"/>
              <a:gd name="connsiteY6" fmla="*/ 542920 h 2171681"/>
              <a:gd name="connsiteX7" fmla="*/ 4557740 w 8572560"/>
              <a:gd name="connsiteY7" fmla="*/ 760588 h 2171681"/>
              <a:gd name="connsiteX8" fmla="*/ 8572560 w 8572560"/>
              <a:gd name="connsiteY8" fmla="*/ 760588 h 2171681"/>
              <a:gd name="connsiteX9" fmla="*/ 8572560 w 8572560"/>
              <a:gd name="connsiteY9" fmla="*/ 2171681 h 2171681"/>
              <a:gd name="connsiteX10" fmla="*/ 0 w 8572560"/>
              <a:gd name="connsiteY10" fmla="*/ 2171681 h 2171681"/>
              <a:gd name="connsiteX11" fmla="*/ 0 w 8572560"/>
              <a:gd name="connsiteY11" fmla="*/ 760588 h 217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72560" h="2171681">
                <a:moveTo>
                  <a:pt x="8572560" y="1411093"/>
                </a:moveTo>
                <a:lnTo>
                  <a:pt x="4557740" y="1411093"/>
                </a:lnTo>
                <a:lnTo>
                  <a:pt x="4557740" y="1628761"/>
                </a:lnTo>
                <a:lnTo>
                  <a:pt x="4829200" y="1628761"/>
                </a:lnTo>
                <a:lnTo>
                  <a:pt x="4286280" y="2171680"/>
                </a:lnTo>
                <a:lnTo>
                  <a:pt x="3743360" y="1628761"/>
                </a:lnTo>
                <a:lnTo>
                  <a:pt x="4014820" y="1628761"/>
                </a:lnTo>
                <a:lnTo>
                  <a:pt x="4014820" y="1411093"/>
                </a:lnTo>
                <a:lnTo>
                  <a:pt x="0" y="1411093"/>
                </a:lnTo>
                <a:lnTo>
                  <a:pt x="0" y="1"/>
                </a:lnTo>
                <a:lnTo>
                  <a:pt x="8572560" y="1"/>
                </a:lnTo>
                <a:lnTo>
                  <a:pt x="8572560" y="1411093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341375" tIns="341376" rIns="341376" bIns="1101965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_AlbionicTitulInfl" pitchFamily="34" charset="-52"/>
              </a:rPr>
              <a:t>Информатика</a:t>
            </a:r>
          </a:p>
          <a:p>
            <a:pPr lvl="0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kern="1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132138" y="188913"/>
            <a:ext cx="246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3300"/>
                </a:solidFill>
              </a:rPr>
              <a:t>ВОПРОС </a:t>
            </a:r>
            <a:r>
              <a:rPr lang="ru-RU" sz="2400" b="1">
                <a:solidFill>
                  <a:srgbClr val="CC3300"/>
                </a:solidFill>
              </a:rPr>
              <a:t>№ </a:t>
            </a:r>
            <a:r>
              <a:rPr lang="ru-RU" sz="2400" b="1" smtClean="0">
                <a:solidFill>
                  <a:srgbClr val="CC3300"/>
                </a:solidFill>
              </a:rPr>
              <a:t>8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3482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71074" y="5711694"/>
            <a:ext cx="2808287" cy="1152525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2355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179388" y="752876"/>
            <a:ext cx="89646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У Пети два друга: Ваня и Сережа, Ваня еще дружит с Колей, Сережа тоже дружит с Колей. Какой граф отображает дружеские отношения между мальчиками? </a:t>
            </a:r>
            <a:endParaRPr lang="ru-RU" sz="2800" b="1" dirty="0"/>
          </a:p>
        </p:txBody>
      </p:sp>
      <p:pic>
        <p:nvPicPr>
          <p:cNvPr id="11" name="Рисунок 10" descr="timer 01m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60648"/>
            <a:ext cx="2143125" cy="619125"/>
          </a:xfrm>
          <a:prstGeom prst="rect">
            <a:avLst/>
          </a:prstGeom>
        </p:spPr>
      </p:pic>
      <p:pic>
        <p:nvPicPr>
          <p:cNvPr id="12" name="Рисунок 11" descr="clock-ico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733256"/>
            <a:ext cx="859160" cy="859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1974" y="3992184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1)</a:t>
            </a:r>
            <a:endParaRPr lang="ru-RU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5310742" y="3992184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3</a:t>
            </a:r>
            <a:r>
              <a:rPr lang="en-US" sz="3600" dirty="0" smtClean="0"/>
              <a:t>)</a:t>
            </a:r>
            <a:endParaRPr lang="ru-RU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3225493" y="3940227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2)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636912"/>
            <a:ext cx="1440160" cy="13552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922290" y="2644237"/>
            <a:ext cx="1440160" cy="13552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804248" y="2644237"/>
            <a:ext cx="0" cy="135527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804248" y="3992184"/>
            <a:ext cx="136820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6804248" y="2780928"/>
            <a:ext cx="1211256" cy="121125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64751" y="4050312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4</a:t>
            </a:r>
            <a:r>
              <a:rPr lang="en-US" sz="3600" dirty="0" smtClean="0"/>
              <a:t>)</a:t>
            </a:r>
            <a:endParaRPr lang="ru-RU" sz="36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971600" y="2644237"/>
            <a:ext cx="1440160" cy="134794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" name="Группа 20"/>
          <p:cNvGrpSpPr/>
          <p:nvPr/>
        </p:nvGrpSpPr>
        <p:grpSpPr>
          <a:xfrm>
            <a:off x="4882302" y="2663217"/>
            <a:ext cx="1464054" cy="1371056"/>
            <a:chOff x="4896062" y="2646905"/>
            <a:chExt cx="1464054" cy="1371056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4919956" y="2670014"/>
              <a:ext cx="1440160" cy="134794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0" name="Группа 19"/>
            <p:cNvGrpSpPr/>
            <p:nvPr/>
          </p:nvGrpSpPr>
          <p:grpSpPr>
            <a:xfrm>
              <a:off x="4896062" y="2646905"/>
              <a:ext cx="1452514" cy="1369986"/>
              <a:chOff x="2933017" y="2636912"/>
              <a:chExt cx="1452514" cy="1369986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2933017" y="2636912"/>
                <a:ext cx="1440160" cy="135527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7" name="Прямая соединительная линия 26"/>
              <p:cNvCxnSpPr/>
              <p:nvPr/>
            </p:nvCxnSpPr>
            <p:spPr>
              <a:xfrm flipH="1">
                <a:off x="2945371" y="2658951"/>
                <a:ext cx="1440160" cy="1347947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02716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8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140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2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132138" y="188913"/>
            <a:ext cx="246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3300"/>
                </a:solidFill>
              </a:rPr>
              <a:t>ВОПРОС № </a:t>
            </a:r>
            <a:r>
              <a:rPr lang="ru-RU" sz="2400" b="1" dirty="0" smtClean="0">
                <a:solidFill>
                  <a:srgbClr val="CC3300"/>
                </a:solidFill>
              </a:rPr>
              <a:t>22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139" y="885091"/>
            <a:ext cx="49668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Правило приписывает каждой стрелке определённое арифметическое действие.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85986" y="2621168"/>
            <a:ext cx="51781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Какой ответ мы получим, взяв за начало число 12 и пройдя по маршруту?</a:t>
            </a:r>
            <a:endParaRPr lang="ru-RU" sz="2800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5076056" y="61480"/>
            <a:ext cx="3584531" cy="2776603"/>
            <a:chOff x="4759381" y="320316"/>
            <a:chExt cx="3584531" cy="2776603"/>
          </a:xfrm>
        </p:grpSpPr>
        <p:cxnSp>
          <p:nvCxnSpPr>
            <p:cNvPr id="7" name="Прямая со стрелкой 6"/>
            <p:cNvCxnSpPr/>
            <p:nvPr/>
          </p:nvCxnSpPr>
          <p:spPr>
            <a:xfrm>
              <a:off x="6012160" y="2420888"/>
              <a:ext cx="129614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 flipH="1">
              <a:off x="5868144" y="1124744"/>
              <a:ext cx="129614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flipH="1" flipV="1">
              <a:off x="7308304" y="1001861"/>
              <a:ext cx="1" cy="119871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>
              <a:off x="5724128" y="1124744"/>
              <a:ext cx="0" cy="115212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112989" y="320316"/>
                  <a:ext cx="891591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a14:m>
                  <a:r>
                    <a:rPr lang="ru-RU" sz="4400" b="1" dirty="0" smtClean="0"/>
                    <a:t>2</a:t>
                  </a:r>
                  <a:endParaRPr lang="ru-RU" sz="4400" b="1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2989" y="320316"/>
                  <a:ext cx="891591" cy="769441"/>
                </a:xfrm>
                <a:prstGeom prst="rect">
                  <a:avLst/>
                </a:prstGeom>
                <a:blipFill>
                  <a:blip r:embed="rId2"/>
                  <a:stretch>
                    <a:fillRect t="-15873" r="-26712" b="-3730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452321" y="1316087"/>
                  <a:ext cx="891591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a14:m>
                  <a:r>
                    <a:rPr lang="ru-RU" sz="4400" b="1" dirty="0" smtClean="0"/>
                    <a:t>4</a:t>
                  </a:r>
                  <a:endParaRPr lang="ru-RU" sz="4400" b="1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2321" y="1316087"/>
                  <a:ext cx="891591" cy="769441"/>
                </a:xfrm>
                <a:prstGeom prst="rect">
                  <a:avLst/>
                </a:prstGeom>
                <a:blipFill>
                  <a:blip r:embed="rId3"/>
                  <a:stretch>
                    <a:fillRect t="-15748" r="-26531" b="-3622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156176" y="2327478"/>
                  <a:ext cx="742511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sz="4400" b="1" i="1" smtClean="0">
                          <a:latin typeface="Cambria Math" panose="02040503050406030204" pitchFamily="18" charset="0"/>
                        </a:rPr>
                        <m:t>х</m:t>
                      </m:r>
                    </m:oMath>
                  </a14:m>
                  <a:r>
                    <a:rPr lang="ru-RU" sz="4400" b="1" dirty="0" smtClean="0"/>
                    <a:t>4</a:t>
                  </a:r>
                  <a:endParaRPr lang="ru-RU" sz="4400" b="1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6176" y="2327478"/>
                  <a:ext cx="742511" cy="769441"/>
                </a:xfrm>
                <a:prstGeom prst="rect">
                  <a:avLst/>
                </a:prstGeom>
                <a:blipFill>
                  <a:blip r:embed="rId4"/>
                  <a:stretch>
                    <a:fillRect t="-15748" r="-31967" b="-3622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4759381" y="1277342"/>
                  <a:ext cx="742511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sz="4400" b="1" i="1" smtClean="0">
                          <a:latin typeface="Cambria Math" panose="02040503050406030204" pitchFamily="18" charset="0"/>
                        </a:rPr>
                        <m:t>х</m:t>
                      </m:r>
                    </m:oMath>
                  </a14:m>
                  <a:r>
                    <a:rPr lang="ru-RU" sz="4400" b="1" dirty="0" smtClean="0"/>
                    <a:t>4</a:t>
                  </a:r>
                  <a:endParaRPr lang="ru-RU" sz="4400" b="1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9381" y="1277342"/>
                  <a:ext cx="742511" cy="769441"/>
                </a:xfrm>
                <a:prstGeom prst="rect">
                  <a:avLst/>
                </a:prstGeom>
                <a:blipFill>
                  <a:blip r:embed="rId5"/>
                  <a:stretch>
                    <a:fillRect t="-15873" r="-33058" b="-3730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8099" y="2708920"/>
            <a:ext cx="3186311" cy="3234711"/>
          </a:xfrm>
          <a:prstGeom prst="rect">
            <a:avLst/>
          </a:prstGeom>
        </p:spPr>
      </p:pic>
      <p:pic>
        <p:nvPicPr>
          <p:cNvPr id="25" name="Рисунок 24" descr="clock-icon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733256"/>
            <a:ext cx="859160" cy="859160"/>
          </a:xfrm>
          <a:prstGeom prst="rect">
            <a:avLst/>
          </a:prstGeom>
        </p:spPr>
      </p:pic>
      <p:pic>
        <p:nvPicPr>
          <p:cNvPr id="26" name="Рисунок 25" descr="timer 01min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453" y="164719"/>
            <a:ext cx="2143125" cy="619125"/>
          </a:xfrm>
          <a:prstGeom prst="rect">
            <a:avLst/>
          </a:prstGeom>
        </p:spPr>
      </p:pic>
      <p:sp>
        <p:nvSpPr>
          <p:cNvPr id="2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83768" y="5586573"/>
            <a:ext cx="2808287" cy="1152525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47864" y="4326275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6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0" name="AutoShape 8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94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132138" y="188913"/>
            <a:ext cx="246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3300"/>
                </a:solidFill>
              </a:rPr>
              <a:t>ВОПРОС № </a:t>
            </a:r>
            <a:r>
              <a:rPr lang="ru-RU" sz="2400" b="1" dirty="0" smtClean="0">
                <a:solidFill>
                  <a:srgbClr val="CC3300"/>
                </a:solidFill>
              </a:rPr>
              <a:t>23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01" y="1253526"/>
            <a:ext cx="87713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Число </a:t>
            </a:r>
            <a:r>
              <a:rPr lang="ru-RU" sz="4000" b="1" dirty="0" smtClean="0"/>
              <a:t>5021972970 </a:t>
            </a:r>
            <a:r>
              <a:rPr lang="ru-RU" sz="2800" dirty="0" smtClean="0"/>
              <a:t>написали на листе бумаги. Ира дважды разрезает лист и получает три числа.</a:t>
            </a:r>
          </a:p>
          <a:p>
            <a:r>
              <a:rPr lang="ru-RU" sz="2800" dirty="0" smtClean="0"/>
              <a:t>Какую наименьшую сумму она может получить, сложив эти три числа?</a:t>
            </a:r>
            <a:endParaRPr lang="ru-RU" sz="4000" dirty="0"/>
          </a:p>
        </p:txBody>
      </p:sp>
      <p:pic>
        <p:nvPicPr>
          <p:cNvPr id="25" name="Рисунок 24" descr="clock-ico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733256"/>
            <a:ext cx="859160" cy="859160"/>
          </a:xfrm>
          <a:prstGeom prst="rect">
            <a:avLst/>
          </a:prstGeom>
        </p:spPr>
      </p:pic>
      <p:pic>
        <p:nvPicPr>
          <p:cNvPr id="26" name="Рисунок 25" descr="timer 01m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784" y="188913"/>
            <a:ext cx="2143125" cy="619125"/>
          </a:xfrm>
          <a:prstGeom prst="rect">
            <a:avLst/>
          </a:prstGeom>
        </p:spPr>
      </p:pic>
      <p:sp>
        <p:nvSpPr>
          <p:cNvPr id="2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83768" y="5586573"/>
            <a:ext cx="2808287" cy="1152525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87624" y="4032000"/>
            <a:ext cx="61334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502+1972+970=3444</a:t>
            </a:r>
          </a:p>
        </p:txBody>
      </p:sp>
      <p:sp>
        <p:nvSpPr>
          <p:cNvPr id="30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18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132138" y="188913"/>
            <a:ext cx="246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3300"/>
                </a:solidFill>
              </a:rPr>
              <a:t>ВОПРОС № </a:t>
            </a:r>
            <a:r>
              <a:rPr lang="ru-RU" sz="2400" b="1" dirty="0" smtClean="0">
                <a:solidFill>
                  <a:srgbClr val="CC3300"/>
                </a:solidFill>
              </a:rPr>
              <a:t>24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0434"/>
            <a:ext cx="43768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Какое наименьшее число поворотов </a:t>
            </a:r>
            <a:r>
              <a:rPr lang="ru-RU" sz="2800" dirty="0" smtClean="0"/>
              <a:t>кодового замка нужно </a:t>
            </a:r>
            <a:r>
              <a:rPr lang="ru-RU" sz="2800" dirty="0"/>
              <a:t>сделать, чтобы </a:t>
            </a:r>
            <a:r>
              <a:rPr lang="ru-RU" sz="2800" dirty="0" smtClean="0"/>
              <a:t>превратить</a:t>
            </a:r>
          </a:p>
          <a:p>
            <a:r>
              <a:rPr lang="ru-RU" sz="2800" dirty="0"/>
              <a:t> </a:t>
            </a:r>
            <a:r>
              <a:rPr lang="ru-RU" sz="4800" b="1" dirty="0" smtClean="0"/>
              <a:t>2719</a:t>
            </a:r>
            <a:r>
              <a:rPr lang="ru-RU" sz="2800" dirty="0"/>
              <a:t> в </a:t>
            </a:r>
            <a:r>
              <a:rPr lang="ru-RU" sz="4800" b="1" dirty="0"/>
              <a:t>4383</a:t>
            </a:r>
            <a:r>
              <a:rPr lang="ru-RU" sz="4800" dirty="0"/>
              <a:t>?</a:t>
            </a:r>
          </a:p>
        </p:txBody>
      </p:sp>
      <p:pic>
        <p:nvPicPr>
          <p:cNvPr id="25" name="Рисунок 24" descr="clock-ico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733256"/>
            <a:ext cx="859160" cy="859160"/>
          </a:xfrm>
          <a:prstGeom prst="rect">
            <a:avLst/>
          </a:prstGeom>
        </p:spPr>
      </p:pic>
      <p:pic>
        <p:nvPicPr>
          <p:cNvPr id="26" name="Рисунок 25" descr="timer 01m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784" y="188913"/>
            <a:ext cx="2143125" cy="619125"/>
          </a:xfrm>
          <a:prstGeom prst="rect">
            <a:avLst/>
          </a:prstGeom>
        </p:spPr>
      </p:pic>
      <p:sp>
        <p:nvSpPr>
          <p:cNvPr id="2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83768" y="5586573"/>
            <a:ext cx="2808287" cy="1152525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47864" y="4509120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13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0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450" y="922359"/>
            <a:ext cx="486727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4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7"/>
          <p:cNvSpPr>
            <a:spLocks noChangeArrowheads="1" noChangeShapeType="1" noTextEdit="1"/>
          </p:cNvSpPr>
          <p:nvPr/>
        </p:nvSpPr>
        <p:spPr bwMode="auto">
          <a:xfrm>
            <a:off x="323850" y="1484313"/>
            <a:ext cx="85693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</a:rPr>
              <a:t>КОНКУРС КАПИТАНОВ</a:t>
            </a:r>
          </a:p>
        </p:txBody>
      </p:sp>
      <p:sp>
        <p:nvSpPr>
          <p:cNvPr id="103432" name="AutoShape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956550" y="5991225"/>
            <a:ext cx="792163" cy="692150"/>
          </a:xfrm>
          <a:prstGeom prst="rightArrow">
            <a:avLst>
              <a:gd name="adj1" fmla="val 50000"/>
              <a:gd name="adj2" fmla="val 28612"/>
            </a:avLst>
          </a:prstGeom>
          <a:solidFill>
            <a:schemeClr val="folHlink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8676" name="Picture 9" descr="AG00583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3068638"/>
            <a:ext cx="36004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50825" y="620713"/>
            <a:ext cx="8424863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/>
              <a:t>Корневище крестоцветного содержит глюкозы не больше, чем представитель этого же семейства.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547813" y="3573463"/>
            <a:ext cx="63373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Хрен редьки не слаще.</a:t>
            </a:r>
          </a:p>
        </p:txBody>
      </p:sp>
      <p:sp>
        <p:nvSpPr>
          <p:cNvPr id="104452" name="Oval 4"/>
          <p:cNvSpPr>
            <a:spLocks noChangeArrowheads="1"/>
          </p:cNvSpPr>
          <p:nvPr/>
        </p:nvSpPr>
        <p:spPr bwMode="auto">
          <a:xfrm>
            <a:off x="3924300" y="5157788"/>
            <a:ext cx="1223963" cy="1008062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04453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956550" y="5991225"/>
            <a:ext cx="792163" cy="692150"/>
          </a:xfrm>
          <a:prstGeom prst="rightArrow">
            <a:avLst>
              <a:gd name="adj1" fmla="val 50000"/>
              <a:gd name="adj2" fmla="val 28612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52"/>
                  </p:tgtEl>
                </p:cond>
              </p:nextCondLst>
            </p:seq>
          </p:childTnLst>
        </p:cTn>
      </p:par>
    </p:tnLst>
    <p:bldLst>
      <p:bldP spid="10445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50825" y="620713"/>
            <a:ext cx="842486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/>
              <a:t>Сбился с азимута среди трёх голосеменных</a:t>
            </a:r>
            <a:r>
              <a:rPr lang="ru-RU" sz="4000" b="1"/>
              <a:t>.</a:t>
            </a: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900113" y="3573463"/>
            <a:ext cx="74168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Заблудился в трёх соснах.</a:t>
            </a:r>
          </a:p>
        </p:txBody>
      </p:sp>
      <p:sp>
        <p:nvSpPr>
          <p:cNvPr id="106500" name="Oval 4"/>
          <p:cNvSpPr>
            <a:spLocks noChangeArrowheads="1"/>
          </p:cNvSpPr>
          <p:nvPr/>
        </p:nvSpPr>
        <p:spPr bwMode="auto">
          <a:xfrm>
            <a:off x="3929058" y="5143512"/>
            <a:ext cx="1223963" cy="1008062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6501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956550" y="5991225"/>
            <a:ext cx="792163" cy="692150"/>
          </a:xfrm>
          <a:prstGeom prst="rightArrow">
            <a:avLst>
              <a:gd name="adj1" fmla="val 50000"/>
              <a:gd name="adj2" fmla="val 28612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6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00"/>
                  </p:tgtEl>
                </p:cond>
              </p:nextCondLst>
            </p:seq>
          </p:childTnLst>
        </p:cTn>
      </p:par>
    </p:tnLst>
    <p:bldLst>
      <p:bldP spid="10649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50825" y="620713"/>
            <a:ext cx="8424863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/>
              <a:t>На один из органов кровообращения не распространяется влияние дисциплинарного устава</a:t>
            </a:r>
            <a:r>
              <a:rPr lang="ru-RU" sz="4000" b="1"/>
              <a:t>.</a:t>
            </a: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900113" y="3573463"/>
            <a:ext cx="74168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Сердцу не прикажешь.</a:t>
            </a:r>
          </a:p>
        </p:txBody>
      </p:sp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3924300" y="5157788"/>
            <a:ext cx="1223963" cy="1008062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7525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956550" y="5991225"/>
            <a:ext cx="792163" cy="692150"/>
          </a:xfrm>
          <a:prstGeom prst="rightArrow">
            <a:avLst>
              <a:gd name="adj1" fmla="val 50000"/>
              <a:gd name="adj2" fmla="val 28612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75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524"/>
                  </p:tgtEl>
                </p:cond>
              </p:nextCondLst>
            </p:seq>
          </p:childTnLst>
        </p:cTn>
      </p:par>
    </p:tnLst>
    <p:bldLst>
      <p:bldP spid="1075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50825" y="620713"/>
            <a:ext cx="8424863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/>
              <a:t>Кровососущее насекомое не может сделать более острым ротовой аппарат</a:t>
            </a:r>
            <a:r>
              <a:rPr lang="ru-RU" sz="4000" b="1"/>
              <a:t>.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900113" y="3573463"/>
            <a:ext cx="74168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Комар носу не подточит.</a:t>
            </a:r>
          </a:p>
        </p:txBody>
      </p:sp>
      <p:sp>
        <p:nvSpPr>
          <p:cNvPr id="108548" name="Oval 4"/>
          <p:cNvSpPr>
            <a:spLocks noChangeArrowheads="1"/>
          </p:cNvSpPr>
          <p:nvPr/>
        </p:nvSpPr>
        <p:spPr bwMode="auto">
          <a:xfrm>
            <a:off x="3924300" y="5157788"/>
            <a:ext cx="1223963" cy="1008062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8549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956550" y="5991225"/>
            <a:ext cx="792163" cy="692150"/>
          </a:xfrm>
          <a:prstGeom prst="rightArrow">
            <a:avLst>
              <a:gd name="adj1" fmla="val 50000"/>
              <a:gd name="adj2" fmla="val 28612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85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48"/>
                  </p:tgtEl>
                </p:cond>
              </p:nextCondLst>
            </p:seq>
          </p:childTnLst>
        </p:cTn>
      </p:par>
    </p:tnLst>
    <p:bldLst>
      <p:bldP spid="10854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68313" y="260350"/>
            <a:ext cx="8424862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/>
              <a:t>Сколько это млекопитающее не снабжай питательными веществами, оно постоянно смотрит в растительное сообщество</a:t>
            </a:r>
            <a:r>
              <a:rPr lang="ru-RU" sz="4000" b="1"/>
              <a:t>.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971550" y="3573463"/>
            <a:ext cx="7416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Сколько волка не корми, он все в лес смотрит.</a:t>
            </a:r>
          </a:p>
        </p:txBody>
      </p:sp>
      <p:sp>
        <p:nvSpPr>
          <p:cNvPr id="110596" name="Oval 4"/>
          <p:cNvSpPr>
            <a:spLocks noChangeArrowheads="1"/>
          </p:cNvSpPr>
          <p:nvPr/>
        </p:nvSpPr>
        <p:spPr bwMode="auto">
          <a:xfrm>
            <a:off x="3924300" y="5373688"/>
            <a:ext cx="1223963" cy="1008062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0597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956550" y="5991225"/>
            <a:ext cx="792163" cy="692150"/>
          </a:xfrm>
          <a:prstGeom prst="rightArrow">
            <a:avLst>
              <a:gd name="adj1" fmla="val 50000"/>
              <a:gd name="adj2" fmla="val 28612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05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596"/>
                  </p:tgtEl>
                </p:cond>
              </p:nextCondLst>
            </p:seq>
          </p:childTnLst>
        </p:cTn>
      </p:par>
    </p:tnLst>
    <p:bldLst>
      <p:bldP spid="1105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7057" y="901708"/>
            <a:ext cx="2218392" cy="548420"/>
          </a:xfrm>
          <a:prstGeom prst="actionButtonBlank">
            <a:avLst/>
          </a:prstGeom>
          <a:ln>
            <a:headEnd/>
            <a:tailEnd/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w="63500" h="20000"/>
          </a:sp3d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3" action="ppaction://hlinksldjump" tooltip="ИНФОРМАТИКА"/>
              </a:rPr>
              <a:t>Вопрос №1</a:t>
            </a:r>
            <a:endParaRPr lang="ru-RU" sz="2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19872" y="901708"/>
            <a:ext cx="2218393" cy="548420"/>
          </a:xfrm>
          <a:prstGeom prst="actionButtonBlank">
            <a:avLst/>
          </a:prstGeom>
          <a:ln>
            <a:headEnd/>
            <a:tailEnd/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w="63500" h="20000"/>
          </a:sp3d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5" action="ppaction://hlinksldjump" tooltip="ИНФОРМАТИКА"/>
              </a:rPr>
              <a:t>Вопрос №2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22371" y="901708"/>
            <a:ext cx="2218392" cy="548420"/>
          </a:xfrm>
          <a:prstGeom prst="actionButtonBlank">
            <a:avLst/>
          </a:prstGeom>
          <a:ln>
            <a:headEnd/>
            <a:tailEnd/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w="63500" h="20000"/>
          </a:sp3d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6" action="ppaction://hlinksldjump" tooltip="ИНФОРМАТИКА"/>
              </a:rPr>
              <a:t>Вопрос №3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AutoShape 8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7057" y="1550103"/>
            <a:ext cx="2218392" cy="548420"/>
          </a:xfrm>
          <a:prstGeom prst="actionButtonBlank">
            <a:avLst/>
          </a:prstGeom>
          <a:ln>
            <a:headEnd/>
            <a:tailEnd/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w="63500" h="20000"/>
          </a:sp3d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7" action="ppaction://hlinksldjump" tooltip="ИНФОРМАТИКА"/>
              </a:rPr>
              <a:t>Вопрос №4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81" name="AutoShape 9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7058" y="2179569"/>
            <a:ext cx="2218392" cy="548420"/>
          </a:xfrm>
          <a:prstGeom prst="actionButtonBlank">
            <a:avLst/>
          </a:prstGeom>
          <a:ln>
            <a:headEnd/>
            <a:tailEnd/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w="63500" h="20000"/>
          </a:sp3d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8" action="ppaction://hlinksldjump" tooltip="ИНФОРМАТИКА"/>
              </a:rPr>
              <a:t>Вопрос №7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AutoShape 11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14052" y="1625577"/>
            <a:ext cx="2218392" cy="548420"/>
          </a:xfrm>
          <a:prstGeom prst="actionButtonBlank">
            <a:avLst/>
          </a:prstGeom>
          <a:ln>
            <a:headEnd/>
            <a:tailEnd/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w="63500" h="20000"/>
          </a:sp3d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9" action="ppaction://hlinksldjump" tooltip="ИНФОРМАТИКА"/>
              </a:rPr>
              <a:t>Вопрос №8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84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22371" y="1540045"/>
            <a:ext cx="2218392" cy="548420"/>
          </a:xfrm>
          <a:prstGeom prst="actionButtonBlank">
            <a:avLst/>
          </a:prstGeom>
          <a:ln>
            <a:headEnd/>
            <a:tailEnd/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w="63500" h="20000"/>
          </a:sp3d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4" action="ppaction://hlinksldjump" tooltip="ИНФОРМАТИКА"/>
              </a:rPr>
              <a:t>Вопрос №6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AutoShape 13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22372" y="2159453"/>
            <a:ext cx="2218392" cy="548420"/>
          </a:xfrm>
          <a:prstGeom prst="actionButtonBlank">
            <a:avLst/>
          </a:prstGeom>
          <a:ln>
            <a:headEnd/>
            <a:tailEnd/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w="63500" h="20000"/>
          </a:sp3d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10" action="ppaction://hlinksldjump" tooltip="ИНФОРМАТИКА"/>
              </a:rPr>
              <a:t>Вопрос №9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365" name="AutoShape 14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428088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6" name="WordArt 15"/>
          <p:cNvSpPr>
            <a:spLocks noChangeArrowheads="1" noChangeShapeType="1" noTextEdit="1"/>
          </p:cNvSpPr>
          <p:nvPr/>
        </p:nvSpPr>
        <p:spPr bwMode="auto">
          <a:xfrm>
            <a:off x="323850" y="103188"/>
            <a:ext cx="85693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/>
              </a:rPr>
              <a:t>ИНФОРМАТИКА</a:t>
            </a:r>
            <a:endParaRPr lang="ru-RU" sz="3600" b="1" kern="10" dirty="0">
              <a:ln w="6350">
                <a:solidFill>
                  <a:srgbClr val="990000"/>
                </a:solidFill>
                <a:round/>
                <a:headEnd/>
                <a:tailEnd/>
              </a:ln>
              <a:solidFill>
                <a:srgbClr val="CC3300"/>
              </a:solidFill>
              <a:effectLst>
                <a:outerShdw dist="81320" dir="2319588" algn="ctr" rotWithShape="0">
                  <a:srgbClr val="C0C0C0"/>
                </a:outerShdw>
              </a:effectLst>
              <a:latin typeface="Bookman Old Style"/>
            </a:endParaRPr>
          </a:p>
        </p:txBody>
      </p:sp>
      <p:sp>
        <p:nvSpPr>
          <p:cNvPr id="8205" name="AutoShape 17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1237" y="2819410"/>
            <a:ext cx="2218392" cy="548420"/>
          </a:xfrm>
          <a:prstGeom prst="actionButtonBlank">
            <a:avLst/>
          </a:prstGeom>
          <a:ln>
            <a:headEnd/>
            <a:tailEnd/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w="63500" h="20000"/>
          </a:sp3d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12" action="ppaction://hlinksldjump" tooltip="ИНФОРМАТИКА"/>
              </a:rPr>
              <a:t>Вопрос №10</a:t>
            </a:r>
            <a:endParaRPr lang="ru-RU" sz="24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376" name="TextBox 19"/>
          <p:cNvSpPr txBox="1">
            <a:spLocks noChangeArrowheads="1"/>
          </p:cNvSpPr>
          <p:nvPr/>
        </p:nvSpPr>
        <p:spPr bwMode="auto">
          <a:xfrm>
            <a:off x="-3349625" y="-3340100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8" name="AutoShape 19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10273" y="2320770"/>
            <a:ext cx="2218392" cy="54842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13" action="ppaction://hlinksldjump" tooltip="ИНФОРМАТИКА"/>
              </a:rPr>
              <a:t>Вопрос №14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19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1237" y="3536637"/>
            <a:ext cx="2218392" cy="54842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14" action="ppaction://hlinksldjump" tooltip="ИНФОРМАТИКА"/>
              </a:rPr>
              <a:t>Вопрос №16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19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10273" y="3036688"/>
            <a:ext cx="2218392" cy="54842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15" action="ppaction://hlinksldjump" tooltip="ИНФОРМАТИКА"/>
              </a:rPr>
              <a:t>Вопрос №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15" action="ppaction://hlinksldjump" tooltip="ИНФОРМАТИКА"/>
              </a:rPr>
              <a:t>17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AutoShape 19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94779" y="2891886"/>
            <a:ext cx="2218392" cy="54842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16" action="ppaction://hlinksldjump" tooltip="ИНФОРМАТИКА"/>
              </a:rPr>
              <a:t>Вопрос №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16" action="ppaction://hlinksldjump" tooltip="ИНФОРМАТИКА"/>
              </a:rPr>
              <a:t>18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utoShape 19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31710" y="3760557"/>
            <a:ext cx="2218392" cy="54842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17" action="ppaction://hlinksldjump" tooltip="ИНФОРМАТИКА"/>
              </a:rPr>
              <a:t>Вопрос № 20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AutoShape 19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516216" y="3609512"/>
            <a:ext cx="2218392" cy="54842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18" action="ppaction://hlinksldjump" tooltip="ИНФОРМАТИКА"/>
              </a:rPr>
              <a:t>Вопрос №2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18" action="ppaction://hlinksldjump" tooltip="ИНФОРМАТИКА"/>
              </a:rPr>
              <a:t>1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AutoShape 19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1237" y="4241421"/>
            <a:ext cx="2218392" cy="54842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19" action="ppaction://hlinksldjump" tooltip="ИНФОРМАТИКА"/>
              </a:rPr>
              <a:t>Вопрос №19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utoShape 19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31710" y="4423880"/>
            <a:ext cx="2218392" cy="54842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0" action="ppaction://hlinksldjump" tooltip="ИНФОРМАТИКА"/>
              </a:rPr>
              <a:t>Вопрос № 23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AutoShape 19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516216" y="4272835"/>
            <a:ext cx="2218392" cy="54842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1" action="ppaction://hlinksldjump" tooltip="ИНФОРМАТИКА"/>
              </a:rPr>
              <a:t>Вопрос №24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AutoShape 19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39758" y="5087203"/>
            <a:ext cx="2218392" cy="54842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2" action="ppaction://hlinksldjump" tooltip="ИНФОРМАТИКА"/>
              </a:rPr>
              <a:t>Вопрос №22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889317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/>
              <a:t>Престарелое непарнокопытное не приведет в негодность сельскохозяйственные угодья</a:t>
            </a:r>
            <a:r>
              <a:rPr lang="ru-RU" sz="4000" b="1"/>
              <a:t>.</a:t>
            </a: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323850" y="3789363"/>
            <a:ext cx="84963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Старый конь борозды не испортит.</a:t>
            </a:r>
          </a:p>
        </p:txBody>
      </p:sp>
      <p:sp>
        <p:nvSpPr>
          <p:cNvPr id="111620" name="Oval 4"/>
          <p:cNvSpPr>
            <a:spLocks noChangeArrowheads="1"/>
          </p:cNvSpPr>
          <p:nvPr/>
        </p:nvSpPr>
        <p:spPr bwMode="auto">
          <a:xfrm>
            <a:off x="4067175" y="5516563"/>
            <a:ext cx="1223963" cy="1008062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1621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956550" y="5991225"/>
            <a:ext cx="792163" cy="692150"/>
          </a:xfrm>
          <a:prstGeom prst="rightArrow">
            <a:avLst>
              <a:gd name="adj1" fmla="val 50000"/>
              <a:gd name="adj2" fmla="val 28612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1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0"/>
                  </p:tgtEl>
                </p:cond>
              </p:nextCondLst>
            </p:seq>
          </p:childTnLst>
        </p:cTn>
      </p:par>
    </p:tnLst>
    <p:bldLst>
      <p:bldP spid="1116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/>
              <a:t>Процесс создания материальных ценностей несопоставим с представителем семейства псовых, поэтому не имеет возможности скрыться в направлении лесного массива</a:t>
            </a:r>
            <a:r>
              <a:rPr lang="ru-RU" sz="4400" b="1"/>
              <a:t>.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0" y="4437063"/>
            <a:ext cx="9144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– не волк, в лес не убежит</a:t>
            </a:r>
            <a:r>
              <a:rPr lang="ru-RU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2644" name="Oval 4"/>
          <p:cNvSpPr>
            <a:spLocks noChangeArrowheads="1"/>
          </p:cNvSpPr>
          <p:nvPr/>
        </p:nvSpPr>
        <p:spPr bwMode="auto">
          <a:xfrm>
            <a:off x="3924300" y="5373688"/>
            <a:ext cx="1223963" cy="1008062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2645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956550" y="5991225"/>
            <a:ext cx="792163" cy="692150"/>
          </a:xfrm>
          <a:prstGeom prst="rightArrow">
            <a:avLst>
              <a:gd name="adj1" fmla="val 50000"/>
              <a:gd name="adj2" fmla="val 28612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4"/>
                  </p:tgtEl>
                </p:cond>
              </p:nextCondLst>
            </p:seq>
          </p:childTnLst>
        </p:cTn>
      </p:par>
    </p:tnLst>
    <p:bldLst>
      <p:bldP spid="11264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424863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/>
              <a:t>Если особа женского пола покидает транспортное средство, то движущая сила транспорта испытывает определенные положительные эмоции.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755650" y="4437063"/>
            <a:ext cx="74168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Баба с возу – кобыле легче.</a:t>
            </a:r>
          </a:p>
        </p:txBody>
      </p:sp>
      <p:sp>
        <p:nvSpPr>
          <p:cNvPr id="113668" name="Oval 4"/>
          <p:cNvSpPr>
            <a:spLocks noChangeArrowheads="1"/>
          </p:cNvSpPr>
          <p:nvPr/>
        </p:nvSpPr>
        <p:spPr bwMode="auto">
          <a:xfrm>
            <a:off x="3924300" y="5445125"/>
            <a:ext cx="1223963" cy="1008063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3669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956550" y="5991225"/>
            <a:ext cx="792163" cy="692150"/>
          </a:xfrm>
          <a:prstGeom prst="rightArrow">
            <a:avLst>
              <a:gd name="adj1" fmla="val 50000"/>
              <a:gd name="adj2" fmla="val 28612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3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668"/>
                  </p:tgtEl>
                </p:cond>
              </p:nextCondLst>
            </p:seq>
          </p:childTnLst>
        </p:cTn>
      </p:par>
    </p:tnLst>
    <p:bldLst>
      <p:bldP spid="11366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50825" y="620713"/>
            <a:ext cx="8424863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/>
              <a:t>При желании продолжения обмена веществ в организме необходимо иметь навыки движения вокруг своей оси</a:t>
            </a:r>
            <a:r>
              <a:rPr lang="ru-RU" sz="4000" b="1"/>
              <a:t>.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179388" y="3860800"/>
            <a:ext cx="871378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Хочешь жить – умей вертеться</a:t>
            </a:r>
            <a:r>
              <a:rPr lang="ru-RU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4692" name="Oval 4"/>
          <p:cNvSpPr>
            <a:spLocks noChangeArrowheads="1"/>
          </p:cNvSpPr>
          <p:nvPr/>
        </p:nvSpPr>
        <p:spPr bwMode="auto">
          <a:xfrm>
            <a:off x="3924300" y="5157788"/>
            <a:ext cx="1223963" cy="1008062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4693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956550" y="5991225"/>
            <a:ext cx="792163" cy="692150"/>
          </a:xfrm>
          <a:prstGeom prst="rightArrow">
            <a:avLst>
              <a:gd name="adj1" fmla="val 50000"/>
              <a:gd name="adj2" fmla="val 28612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4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92"/>
                  </p:tgtEl>
                </p:cond>
              </p:nextCondLst>
            </p:seq>
          </p:childTnLst>
        </p:cTn>
      </p:par>
    </p:tnLst>
    <p:bldLst>
      <p:bldP spid="11469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88931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/>
              <a:t>Человек, которому в самом ближайшем будущем грозит прекращение насыщение кислородом его организма, доходит до того, что пытается зажать в руке высохший злачный стебель</a:t>
            </a:r>
            <a:r>
              <a:rPr lang="ru-RU" sz="4000" b="1"/>
              <a:t>.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0" y="4221163"/>
            <a:ext cx="9144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Утопающий хватается за соломинку</a:t>
            </a:r>
            <a:r>
              <a:rPr lang="ru-RU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5716" name="Oval 4"/>
          <p:cNvSpPr>
            <a:spLocks noChangeArrowheads="1"/>
          </p:cNvSpPr>
          <p:nvPr/>
        </p:nvSpPr>
        <p:spPr bwMode="auto">
          <a:xfrm>
            <a:off x="3924300" y="5445125"/>
            <a:ext cx="1223963" cy="1008063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5717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5991225"/>
            <a:ext cx="792163" cy="692150"/>
          </a:xfrm>
          <a:prstGeom prst="rightArrow">
            <a:avLst>
              <a:gd name="adj1" fmla="val 50000"/>
              <a:gd name="adj2" fmla="val 28612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57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716"/>
                  </p:tgtEl>
                </p:cond>
              </p:nextCondLst>
            </p:seq>
          </p:childTnLst>
        </p:cTn>
      </p:par>
    </p:tnLst>
    <p:bldLst>
      <p:bldP spid="1157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8"/>
          <p:cNvSpPr>
            <a:spLocks noChangeArrowheads="1" noChangeShapeType="1" noTextEdit="1"/>
          </p:cNvSpPr>
          <p:nvPr/>
        </p:nvSpPr>
        <p:spPr bwMode="auto">
          <a:xfrm rot="-1859764">
            <a:off x="611188" y="3108325"/>
            <a:ext cx="7561262" cy="1112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66FF33">
                    <a:alpha val="49019"/>
                  </a:srgbClr>
                </a:solidFill>
                <a:latin typeface="Arial Black"/>
              </a:rPr>
              <a:t>вопрос на засыпку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276600" y="188913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C3300"/>
                </a:solidFill>
              </a:rPr>
              <a:t>ВОПРОС № 1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82804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Какой музей назван КНИГОЙ РЕКОРДОВ ГИННЕСА самым большим в мире?</a:t>
            </a:r>
          </a:p>
        </p:txBody>
      </p:sp>
      <p:sp>
        <p:nvSpPr>
          <p:cNvPr id="118789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2138" y="5545138"/>
            <a:ext cx="2808287" cy="1152525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539750" y="3926883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>
                <a:solidFill>
                  <a:srgbClr val="CC3300"/>
                </a:solidFill>
              </a:rPr>
              <a:t>Эрмитаж в Санкт-Петербурге</a:t>
            </a:r>
            <a:endParaRPr lang="ru-RU" sz="3600" b="1" dirty="0">
              <a:solidFill>
                <a:srgbClr val="CC3300"/>
              </a:solidFill>
            </a:endParaRPr>
          </a:p>
        </p:txBody>
      </p:sp>
      <p:sp>
        <p:nvSpPr>
          <p:cNvPr id="39945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37288"/>
            <a:ext cx="6477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8793" name="Picture 9" descr="big1478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7113" y="646113"/>
            <a:ext cx="44767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87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789"/>
                  </p:tgtEl>
                </p:cond>
              </p:nextCondLst>
            </p:seq>
          </p:childTnLst>
        </p:cTn>
      </p:par>
    </p:tnLst>
    <p:bldLst>
      <p:bldP spid="11879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8"/>
          <p:cNvSpPr>
            <a:spLocks noChangeArrowheads="1" noChangeShapeType="1" noTextEdit="1"/>
          </p:cNvSpPr>
          <p:nvPr/>
        </p:nvSpPr>
        <p:spPr bwMode="auto">
          <a:xfrm rot="-1859764">
            <a:off x="611188" y="3108325"/>
            <a:ext cx="7561262" cy="1112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66FF33">
                    <a:alpha val="49019"/>
                  </a:srgbClr>
                </a:solidFill>
                <a:latin typeface="Arial Black"/>
              </a:rPr>
              <a:t>вопрос на засыпку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276600" y="188913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C3300"/>
                </a:solidFill>
              </a:rPr>
              <a:t>ВОПРОС № 2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57188" y="928688"/>
            <a:ext cx="828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Назовите гору, к которой причалил Ковчег праведника Ноя?</a:t>
            </a:r>
          </a:p>
        </p:txBody>
      </p:sp>
      <p:sp>
        <p:nvSpPr>
          <p:cNvPr id="11981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2138" y="5373688"/>
            <a:ext cx="2808287" cy="1152525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468313" y="4652963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>
                <a:solidFill>
                  <a:srgbClr val="CC3300"/>
                </a:solidFill>
              </a:rPr>
              <a:t>Арарат</a:t>
            </a:r>
            <a:endParaRPr lang="ru-RU" sz="3600" b="1" dirty="0">
              <a:solidFill>
                <a:srgbClr val="CC3300"/>
              </a:solidFill>
            </a:endParaRPr>
          </a:p>
        </p:txBody>
      </p:sp>
      <p:pic>
        <p:nvPicPr>
          <p:cNvPr id="119817" name="Picture 9" descr="арара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060575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37288"/>
            <a:ext cx="6477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98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13"/>
                  </p:tgtEl>
                </p:cond>
              </p:nextCondLst>
            </p:seq>
          </p:childTnLst>
        </p:cTn>
      </p:par>
    </p:tnLst>
    <p:bldLst>
      <p:bldP spid="1198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8"/>
          <p:cNvSpPr>
            <a:spLocks noChangeArrowheads="1" noChangeShapeType="1" noTextEdit="1"/>
          </p:cNvSpPr>
          <p:nvPr/>
        </p:nvSpPr>
        <p:spPr bwMode="auto">
          <a:xfrm rot="-1859764">
            <a:off x="611188" y="3108325"/>
            <a:ext cx="7561262" cy="1112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66FF33">
                    <a:alpha val="49019"/>
                  </a:srgbClr>
                </a:solidFill>
                <a:latin typeface="Arial Black"/>
              </a:rPr>
              <a:t>вопрос на засыпку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276600" y="620713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C3300"/>
                </a:solidFill>
              </a:rPr>
              <a:t>ВОПРОС № 3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11188" y="1412875"/>
            <a:ext cx="828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Как в древности называли Британские острова?</a:t>
            </a:r>
          </a:p>
        </p:txBody>
      </p:sp>
      <p:sp>
        <p:nvSpPr>
          <p:cNvPr id="12083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2138" y="5373688"/>
            <a:ext cx="2808287" cy="1152525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395288" y="41497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>
                <a:solidFill>
                  <a:srgbClr val="CC3300"/>
                </a:solidFill>
              </a:rPr>
              <a:t>Альбион</a:t>
            </a:r>
            <a:endParaRPr lang="ru-RU" sz="3600" b="1" dirty="0">
              <a:solidFill>
                <a:srgbClr val="CC3300"/>
              </a:solidFill>
            </a:endParaRPr>
          </a:p>
        </p:txBody>
      </p:sp>
      <p:sp>
        <p:nvSpPr>
          <p:cNvPr id="8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37288"/>
            <a:ext cx="6477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</p:childTnLst>
        </p:cTn>
      </p:par>
    </p:tnLst>
    <p:bldLst>
      <p:bldP spid="12083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3276600" y="620713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C3300"/>
                </a:solidFill>
              </a:rPr>
              <a:t>ВОПРОС № 4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611188" y="1412875"/>
            <a:ext cx="828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Какая птица является символом педагогики?</a:t>
            </a:r>
          </a:p>
        </p:txBody>
      </p:sp>
      <p:sp>
        <p:nvSpPr>
          <p:cNvPr id="12186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2138" y="5373688"/>
            <a:ext cx="2808287" cy="1152525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468313" y="45815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>
                <a:solidFill>
                  <a:srgbClr val="CC3300"/>
                </a:solidFill>
              </a:rPr>
              <a:t>Пеликан</a:t>
            </a:r>
            <a:endParaRPr lang="ru-RU" sz="3600" b="1" dirty="0">
              <a:solidFill>
                <a:srgbClr val="CC3300"/>
              </a:solidFill>
            </a:endParaRPr>
          </a:p>
        </p:txBody>
      </p:sp>
      <p:sp>
        <p:nvSpPr>
          <p:cNvPr id="43015" name="WordArt 8"/>
          <p:cNvSpPr>
            <a:spLocks noChangeArrowheads="1" noChangeShapeType="1" noTextEdit="1"/>
          </p:cNvSpPr>
          <p:nvPr/>
        </p:nvSpPr>
        <p:spPr bwMode="auto">
          <a:xfrm rot="-1859764">
            <a:off x="611188" y="3108325"/>
            <a:ext cx="7561262" cy="1112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66FF33">
                    <a:alpha val="49019"/>
                  </a:srgbClr>
                </a:solidFill>
                <a:latin typeface="Arial Black"/>
              </a:rPr>
              <a:t>вопрос на засыпку</a:t>
            </a:r>
          </a:p>
        </p:txBody>
      </p:sp>
      <p:pic>
        <p:nvPicPr>
          <p:cNvPr id="121865" name="Picture 9" descr="пелик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2133600"/>
            <a:ext cx="214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37288"/>
            <a:ext cx="6477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1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861"/>
                  </p:tgtEl>
                </p:cond>
              </p:nextCondLst>
            </p:seq>
          </p:childTnLst>
        </p:cTn>
      </p:par>
    </p:tnLst>
    <p:bldLst>
      <p:bldP spid="12186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 rot="-1859764">
            <a:off x="611188" y="3108325"/>
            <a:ext cx="7561262" cy="1112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66FF33">
                    <a:alpha val="49019"/>
                  </a:srgbClr>
                </a:solidFill>
                <a:latin typeface="Arial Black"/>
              </a:rPr>
              <a:t>вопрос на засыпку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276600" y="620713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C3300"/>
                </a:solidFill>
              </a:rPr>
              <a:t>ВОПРОС № 5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611188" y="1412875"/>
            <a:ext cx="828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Скажите по-китайски «большой ветер»?</a:t>
            </a:r>
          </a:p>
        </p:txBody>
      </p:sp>
      <p:sp>
        <p:nvSpPr>
          <p:cNvPr id="12288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2138" y="5373688"/>
            <a:ext cx="2808287" cy="1152525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431800" y="4194176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>
                <a:solidFill>
                  <a:srgbClr val="CC3300"/>
                </a:solidFill>
              </a:rPr>
              <a:t>Тайфун, точнее «тай </a:t>
            </a:r>
            <a:r>
              <a:rPr lang="ru-RU" sz="3600" b="1" i="1" dirty="0" err="1">
                <a:solidFill>
                  <a:srgbClr val="CC3300"/>
                </a:solidFill>
              </a:rPr>
              <a:t>фын</a:t>
            </a:r>
            <a:r>
              <a:rPr lang="ru-RU" sz="3600" b="1" i="1" dirty="0">
                <a:solidFill>
                  <a:srgbClr val="CC3300"/>
                </a:solidFill>
              </a:rPr>
              <a:t>»</a:t>
            </a:r>
            <a:endParaRPr lang="ru-RU" sz="3600" b="1" dirty="0">
              <a:solidFill>
                <a:srgbClr val="CC3300"/>
              </a:solidFill>
            </a:endParaRPr>
          </a:p>
        </p:txBody>
      </p:sp>
      <p:sp>
        <p:nvSpPr>
          <p:cNvPr id="8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37288"/>
            <a:ext cx="6477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8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85"/>
                  </p:tgtEl>
                </p:cond>
              </p:nextCondLst>
            </p:seq>
          </p:childTnLst>
        </p:cTn>
      </p:par>
    </p:tnLst>
    <p:bldLst>
      <p:bldP spid="1228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5626" y="2265221"/>
            <a:ext cx="1917238" cy="73205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  <a:hlinkClick r:id="rId2" action="ppaction://hlinksldjump"/>
              </a:rPr>
              <a:t>Вопрос №4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7765" name="WordArt 5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784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5000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                 </a:t>
            </a:r>
          </a:p>
        </p:txBody>
      </p:sp>
      <p:sp>
        <p:nvSpPr>
          <p:cNvPr id="15366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15338" y="6286520"/>
            <a:ext cx="6477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7767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87008" y="969713"/>
            <a:ext cx="1917238" cy="73205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  <a:hlinkClick r:id="rId4" action="ppaction://hlinksldjump"/>
              </a:rPr>
              <a:t>Вопрос №2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7768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10821" y="2279410"/>
            <a:ext cx="1917238" cy="73205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  <a:hlinkClick r:id="rId5" action="ppaction://hlinksldjump"/>
              </a:rPr>
              <a:t>Вопрос №5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7770" name="AutoShape 1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68390" y="967175"/>
            <a:ext cx="1917239" cy="73205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  <a:hlinkClick r:id="rId6" action="ppaction://hlinksldjump"/>
              </a:rPr>
              <a:t>Вопрос №3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7771" name="AutoShape 1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16015" y="2276872"/>
            <a:ext cx="1917238" cy="73205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  <a:hlinkClick r:id="rId7" action="ppaction://hlinksldjump"/>
              </a:rPr>
              <a:t>Вопрос №6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7772" name="AutoShape 12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5626" y="931712"/>
            <a:ext cx="1917238" cy="73205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1003">
            <a:schemeClr val="lt1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  <a:hlinkClick r:id="rId8" action="ppaction://hlinksldjump"/>
              </a:rPr>
              <a:t>Вопрос №1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7775" name="AutoShape 15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8935" y="3598730"/>
            <a:ext cx="1917239" cy="73205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  <a:hlinkClick r:id="rId9" action="ppaction://hlinksldjump"/>
              </a:rPr>
              <a:t>Вопрос №7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180" name="TextBox 12"/>
          <p:cNvSpPr txBox="1">
            <a:spLocks noChangeArrowheads="1"/>
          </p:cNvSpPr>
          <p:nvPr/>
        </p:nvSpPr>
        <p:spPr bwMode="auto">
          <a:xfrm>
            <a:off x="987446" y="-54274"/>
            <a:ext cx="71642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_BodoniOrtoTitul" pitchFamily="18" charset="-52"/>
              </a:rPr>
              <a:t>ВОПРОСЫ НА ЗАСЫПКУ</a:t>
            </a:r>
          </a:p>
        </p:txBody>
      </p:sp>
      <p:sp>
        <p:nvSpPr>
          <p:cNvPr id="13" name="AutoShape 16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89242" y="3598730"/>
            <a:ext cx="1917238" cy="73205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  <a:hlinkClick r:id="rId10" action="ppaction://hlinksldjump"/>
              </a:rPr>
              <a:t>Вопрос №9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16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13834" y="3604166"/>
            <a:ext cx="1917238" cy="73205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  <a:hlinkClick r:id="rId11" action="ppaction://hlinksldjump"/>
              </a:rPr>
              <a:t>Вопрос №10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16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9893" y="4856180"/>
            <a:ext cx="1917238" cy="73205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  <a:hlinkClick r:id="rId12" action="ppaction://hlinksldjump"/>
              </a:rPr>
              <a:t>Вопрос №11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16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02239" y="4856180"/>
            <a:ext cx="1917238" cy="73205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  <a:hlinkClick r:id="rId13" action="ppaction://hlinksldjump"/>
              </a:rPr>
              <a:t>Вопрос №12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1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49772" y="967175"/>
            <a:ext cx="1917239" cy="73205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  <a:hlinkClick r:id="rId14" action="ppaction://hlinksldjump"/>
              </a:rPr>
              <a:t>Вопрос 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  <a:hlinkClick r:id="rId14" action="ppaction://hlinksldjump"/>
              </a:rPr>
              <a:t>№13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AutoShape 1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21210" y="2276872"/>
            <a:ext cx="1917238" cy="73205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  <a:hlinkClick r:id="rId15" action="ppaction://hlinksldjump"/>
              </a:rPr>
              <a:t>Вопрос 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  <a:hlinkClick r:id="rId15" action="ppaction://hlinksldjump"/>
              </a:rPr>
              <a:t>№14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16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21210" y="3566526"/>
            <a:ext cx="1917238" cy="73205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  <a:hlinkClick r:id="rId16" action="ppaction://hlinksldjump"/>
              </a:rPr>
              <a:t>Вопрос 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  <a:hlinkClick r:id="rId16" action="ppaction://hlinksldjump"/>
              </a:rPr>
              <a:t>№15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16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940152" y="4856180"/>
            <a:ext cx="1917238" cy="73205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  <a:hlinkClick r:id="rId17" action="ppaction://hlinksldjump"/>
              </a:rPr>
              <a:t>Вопрос №16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77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6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77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7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77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7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77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6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77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7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77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7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77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6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8"/>
          <p:cNvSpPr>
            <a:spLocks noChangeArrowheads="1" noChangeShapeType="1" noTextEdit="1"/>
          </p:cNvSpPr>
          <p:nvPr/>
        </p:nvSpPr>
        <p:spPr bwMode="auto">
          <a:xfrm rot="-1859764">
            <a:off x="611188" y="3108325"/>
            <a:ext cx="7561262" cy="1112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66FF33">
                    <a:alpha val="49019"/>
                  </a:srgbClr>
                </a:solidFill>
                <a:latin typeface="Arial Black"/>
              </a:rPr>
              <a:t>вопрос на засыпку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276600" y="620713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C3300"/>
                </a:solidFill>
              </a:rPr>
              <a:t>ВОПРОС № 6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11188" y="1412875"/>
            <a:ext cx="828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Что искали алхимики?</a:t>
            </a:r>
          </a:p>
        </p:txBody>
      </p:sp>
      <p:sp>
        <p:nvSpPr>
          <p:cNvPr id="123909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2138" y="5373688"/>
            <a:ext cx="2808287" cy="1152525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395288" y="41497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>
                <a:solidFill>
                  <a:srgbClr val="CC3300"/>
                </a:solidFill>
              </a:rPr>
              <a:t>Философский камень</a:t>
            </a:r>
            <a:endParaRPr lang="ru-RU" sz="3600" b="1" dirty="0">
              <a:solidFill>
                <a:srgbClr val="CC3300"/>
              </a:solidFill>
            </a:endParaRPr>
          </a:p>
        </p:txBody>
      </p:sp>
      <p:sp>
        <p:nvSpPr>
          <p:cNvPr id="8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37288"/>
            <a:ext cx="6477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9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09"/>
                  </p:tgtEl>
                </p:cond>
              </p:nextCondLst>
            </p:seq>
          </p:childTnLst>
        </p:cTn>
      </p:par>
    </p:tnLst>
    <p:bldLst>
      <p:bldP spid="1239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2"/>
          <p:cNvSpPr>
            <a:spLocks noChangeArrowheads="1" noChangeShapeType="1" noTextEdit="1"/>
          </p:cNvSpPr>
          <p:nvPr/>
        </p:nvSpPr>
        <p:spPr bwMode="auto">
          <a:xfrm rot="-1859764">
            <a:off x="611188" y="3108325"/>
            <a:ext cx="7561262" cy="1112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66FF33">
                    <a:alpha val="49019"/>
                  </a:srgbClr>
                </a:solidFill>
                <a:latin typeface="Arial Black"/>
              </a:rPr>
              <a:t>вопрос на засыпку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348038" y="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C3300"/>
                </a:solidFill>
              </a:rPr>
              <a:t>ВОПРОС № 7</a:t>
            </a:r>
          </a:p>
        </p:txBody>
      </p:sp>
      <p:sp>
        <p:nvSpPr>
          <p:cNvPr id="13210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2138" y="5627688"/>
            <a:ext cx="2808287" cy="1152525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pic>
        <p:nvPicPr>
          <p:cNvPr id="46086" name="Picture 10" descr="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557338"/>
            <a:ext cx="4684713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5" name="AutoShape 9"/>
          <p:cNvSpPr>
            <a:spLocks noChangeArrowheads="1"/>
          </p:cNvSpPr>
          <p:nvPr/>
        </p:nvSpPr>
        <p:spPr bwMode="auto">
          <a:xfrm rot="-5400000">
            <a:off x="2807494" y="2024857"/>
            <a:ext cx="3671887" cy="3168650"/>
          </a:xfrm>
          <a:prstGeom prst="hexagon">
            <a:avLst>
              <a:gd name="adj" fmla="val 28970"/>
              <a:gd name="vf" fmla="val 115470"/>
            </a:avLst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8" name="Text Box 4"/>
          <p:cNvSpPr txBox="1">
            <a:spLocks noChangeArrowheads="1"/>
          </p:cNvSpPr>
          <p:nvPr/>
        </p:nvSpPr>
        <p:spPr bwMode="auto">
          <a:xfrm>
            <a:off x="395288" y="260350"/>
            <a:ext cx="8280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Францию иногда называют ГЕКСАГОНОМ. Назовите две причины такого названия.</a:t>
            </a:r>
          </a:p>
        </p:txBody>
      </p:sp>
      <p:sp>
        <p:nvSpPr>
          <p:cNvPr id="9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37288"/>
            <a:ext cx="6477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2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101"/>
                  </p:tgtEl>
                </p:cond>
              </p:nextCondLst>
            </p:seq>
          </p:childTnLst>
        </p:cTn>
      </p:par>
    </p:tnLst>
    <p:bldLst>
      <p:bldP spid="13210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8"/>
          <p:cNvSpPr>
            <a:spLocks noChangeArrowheads="1" noChangeShapeType="1" noTextEdit="1"/>
          </p:cNvSpPr>
          <p:nvPr/>
        </p:nvSpPr>
        <p:spPr bwMode="auto">
          <a:xfrm rot="-1859764">
            <a:off x="611188" y="3108325"/>
            <a:ext cx="7561262" cy="1112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66FF33">
                    <a:alpha val="49019"/>
                  </a:srgbClr>
                </a:solidFill>
                <a:latin typeface="Arial Black"/>
              </a:rPr>
              <a:t>вопрос на засыпку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276600" y="188913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C3300"/>
                </a:solidFill>
              </a:rPr>
              <a:t>ВОПРОС № 9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57188" y="928688"/>
            <a:ext cx="8280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Кто был изображён на первом логотипе компании Apple?</a:t>
            </a:r>
            <a:endParaRPr lang="ru-RU" sz="3200"/>
          </a:p>
        </p:txBody>
      </p:sp>
      <p:sp>
        <p:nvSpPr>
          <p:cNvPr id="11981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4282" y="5500702"/>
            <a:ext cx="2808287" cy="1152525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43063"/>
            <a:ext cx="3429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14313" y="2000250"/>
            <a:ext cx="4572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самом первом логотипе Apple был изображен Исаак Ньютон, сидящий под яблоней — незамысловатый сюжет легенды про открытие сэром Исааком силы всемирного тяготения.</a:t>
            </a:r>
            <a:endParaRPr lang="ru-RU" sz="2800" b="1" i="1">
              <a:solidFill>
                <a:srgbClr val="C00000"/>
              </a:solidFill>
            </a:endParaRPr>
          </a:p>
        </p:txBody>
      </p:sp>
      <p:sp>
        <p:nvSpPr>
          <p:cNvPr id="9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37288"/>
            <a:ext cx="6477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98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13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WordArt 8"/>
          <p:cNvSpPr>
            <a:spLocks noChangeArrowheads="1" noChangeShapeType="1" noTextEdit="1"/>
          </p:cNvSpPr>
          <p:nvPr/>
        </p:nvSpPr>
        <p:spPr bwMode="auto">
          <a:xfrm rot="-1859764">
            <a:off x="611188" y="3108325"/>
            <a:ext cx="7561262" cy="1112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66FF33">
                    <a:alpha val="49019"/>
                  </a:srgbClr>
                </a:solidFill>
                <a:latin typeface="Arial Black"/>
              </a:rPr>
              <a:t>вопрос на засыпку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276600" y="188913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3300"/>
                </a:solidFill>
              </a:rPr>
              <a:t>ВОПРОС № </a:t>
            </a:r>
            <a:r>
              <a:rPr lang="ru-RU" sz="2400" b="1" dirty="0" smtClean="0">
                <a:solidFill>
                  <a:srgbClr val="CC3300"/>
                </a:solidFill>
              </a:rPr>
              <a:t>10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57188" y="928688"/>
            <a:ext cx="8280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Что общего между нашей собакой и зарубежными обезьяной и улиткой?</a:t>
            </a:r>
            <a:endParaRPr lang="ru-RU" sz="3200"/>
          </a:p>
        </p:txBody>
      </p:sp>
      <p:sp>
        <p:nvSpPr>
          <p:cNvPr id="11981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6380" y="5357826"/>
            <a:ext cx="2808287" cy="1152525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214313" y="2000250"/>
            <a:ext cx="56435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</a:rPr>
              <a:t>Только в русском языке и некоторых языках бывших советских республик знак @ называют собачкой. В других языках чаще всего @ называют обезьянкой или улиткой, встречаются и такие экзотические варианты как штрудель (на иврите), сельдь под маринадом (в чешском и словацком), лунное ухо</a:t>
            </a:r>
          </a:p>
          <a:p>
            <a:r>
              <a:rPr lang="ru-RU" sz="2400" b="1" i="1">
                <a:solidFill>
                  <a:srgbClr val="C00000"/>
                </a:solidFill>
              </a:rPr>
              <a:t> (в казахском).</a:t>
            </a:r>
          </a:p>
        </p:txBody>
      </p:sp>
      <p:pic>
        <p:nvPicPr>
          <p:cNvPr id="9" name="Рисунок 5" descr="76829467_12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75" y="2643182"/>
            <a:ext cx="3286125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37288"/>
            <a:ext cx="6477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98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13"/>
                  </p:tgtEl>
                </p:cond>
              </p:nextCondLst>
            </p:seq>
          </p:childTnLst>
        </p:cTn>
      </p:par>
    </p:tnLst>
    <p:bldLst>
      <p:bldP spid="1198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 rot="-1859764">
            <a:off x="611188" y="3108325"/>
            <a:ext cx="7561262" cy="1112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66FF33">
                    <a:alpha val="49019"/>
                  </a:srgbClr>
                </a:solidFill>
                <a:latin typeface="Arial Black"/>
              </a:rPr>
              <a:t>вопрос на засыпку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3132138" y="115888"/>
            <a:ext cx="27352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3300"/>
                </a:solidFill>
              </a:rPr>
              <a:t>ВОПРОС № </a:t>
            </a:r>
            <a:r>
              <a:rPr lang="ru-RU" sz="2400" b="1" dirty="0" smtClean="0">
                <a:solidFill>
                  <a:srgbClr val="CC3300"/>
                </a:solidFill>
              </a:rPr>
              <a:t>11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3072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2138" y="5657850"/>
            <a:ext cx="2808287" cy="1152525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27654" name="Text Box 10"/>
          <p:cNvSpPr txBox="1">
            <a:spLocks noChangeArrowheads="1"/>
          </p:cNvSpPr>
          <p:nvPr/>
        </p:nvSpPr>
        <p:spPr bwMode="auto">
          <a:xfrm>
            <a:off x="179388" y="620713"/>
            <a:ext cx="87852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latin typeface="Calibri" pitchFamily="34" charset="0"/>
              </a:rPr>
              <a:t>Дочь поэта </a:t>
            </a:r>
            <a:r>
              <a:rPr lang="ru-RU" sz="2800" b="1" dirty="0" err="1">
                <a:latin typeface="Calibri" pitchFamily="34" charset="0"/>
              </a:rPr>
              <a:t>Джоржа</a:t>
            </a:r>
            <a:r>
              <a:rPr lang="ru-RU" sz="2800" b="1" dirty="0">
                <a:latin typeface="Calibri" pitchFamily="34" charset="0"/>
              </a:rPr>
              <a:t> Байрона. Вошла в историю компьютерной техники как первый программист; ее именем назван язык программирования, появившийся в 1980 году во Франции</a:t>
            </a:r>
            <a:r>
              <a:rPr lang="ru-RU" sz="2800" b="1" dirty="0" smtClean="0">
                <a:latin typeface="Calibri" pitchFamily="34" charset="0"/>
              </a:rPr>
              <a:t>.</a:t>
            </a:r>
            <a:endParaRPr lang="ru-RU" sz="2800" b="1" dirty="0"/>
          </a:p>
        </p:txBody>
      </p:sp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2138" y="2420938"/>
            <a:ext cx="2632075" cy="3095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37288"/>
            <a:ext cx="6477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6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 rot="-1859764">
            <a:off x="611188" y="3108325"/>
            <a:ext cx="7561262" cy="1112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66FF33">
                    <a:alpha val="49019"/>
                  </a:srgbClr>
                </a:solidFill>
                <a:latin typeface="Arial Black"/>
              </a:rPr>
              <a:t>вопрос на засыпку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3132138" y="115888"/>
            <a:ext cx="25828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3300"/>
                </a:solidFill>
              </a:rPr>
              <a:t>ВОПРОС № </a:t>
            </a:r>
            <a:r>
              <a:rPr lang="ru-RU" sz="2400" b="1" dirty="0" smtClean="0">
                <a:solidFill>
                  <a:srgbClr val="CC3300"/>
                </a:solidFill>
              </a:rPr>
              <a:t>12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250825" y="549275"/>
            <a:ext cx="914400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Ряд известных компьютерных компаний (</a:t>
            </a:r>
            <a:r>
              <a:rPr lang="en-US" sz="2800" b="1"/>
              <a:t>Intel</a:t>
            </a:r>
            <a:r>
              <a:rPr lang="ru-RU" sz="2800" b="1"/>
              <a:t>,</a:t>
            </a:r>
            <a:r>
              <a:rPr lang="en-US" sz="2800" b="1"/>
              <a:t> Microsoft </a:t>
            </a:r>
            <a:r>
              <a:rPr lang="ru-RU" sz="2800" b="1"/>
              <a:t>и др.)организовали консорциум, занимающийся согласованием стандартов по применению интернет-сервисов. Сокращенное название консорциума ─ </a:t>
            </a:r>
            <a:r>
              <a:rPr lang="en-US" sz="3200" b="1"/>
              <a:t>W3C</a:t>
            </a:r>
            <a:r>
              <a:rPr lang="ru-RU" sz="3200" b="1"/>
              <a:t>, </a:t>
            </a:r>
            <a:r>
              <a:rPr lang="ru-RU" sz="2800" b="1"/>
              <a:t>хотя полное название состоит из четырех слов. Почему аббревиатура трехбуквенная?</a:t>
            </a:r>
            <a:endParaRPr lang="ru-RU" sz="3600"/>
          </a:p>
        </p:txBody>
      </p:sp>
      <p:sp>
        <p:nvSpPr>
          <p:cNvPr id="3072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43250" y="5500688"/>
            <a:ext cx="2808288" cy="1152525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23850" y="3789363"/>
            <a:ext cx="8280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CC3300"/>
                </a:solidFill>
              </a:rPr>
              <a:t>Обозначение </a:t>
            </a:r>
            <a:r>
              <a:rPr lang="en-US" sz="3600" b="1">
                <a:solidFill>
                  <a:srgbClr val="CC3300"/>
                </a:solidFill>
              </a:rPr>
              <a:t>W3</a:t>
            </a:r>
            <a:r>
              <a:rPr lang="ru-RU" sz="3600" b="1">
                <a:solidFill>
                  <a:srgbClr val="CC3300"/>
                </a:solidFill>
              </a:rPr>
              <a:t> соответствует </a:t>
            </a:r>
            <a:r>
              <a:rPr lang="en-US" sz="3600" b="1">
                <a:solidFill>
                  <a:srgbClr val="CC3300"/>
                </a:solidFill>
              </a:rPr>
              <a:t>“W</a:t>
            </a:r>
            <a:r>
              <a:rPr lang="en-US" sz="3600" b="1"/>
              <a:t>orld</a:t>
            </a:r>
            <a:r>
              <a:rPr lang="en-US" sz="3600" b="1">
                <a:solidFill>
                  <a:srgbClr val="CC3300"/>
                </a:solidFill>
              </a:rPr>
              <a:t> W</a:t>
            </a:r>
            <a:r>
              <a:rPr lang="en-US" sz="3600" b="1"/>
              <a:t>ide</a:t>
            </a:r>
            <a:r>
              <a:rPr lang="en-US" sz="3600" b="1">
                <a:solidFill>
                  <a:srgbClr val="CC3300"/>
                </a:solidFill>
              </a:rPr>
              <a:t> W</a:t>
            </a:r>
            <a:r>
              <a:rPr lang="en-US" sz="3600" b="1"/>
              <a:t>eb</a:t>
            </a:r>
            <a:r>
              <a:rPr lang="en-US" sz="3600" b="1">
                <a:solidFill>
                  <a:srgbClr val="CC3300"/>
                </a:solidFill>
              </a:rPr>
              <a:t>”</a:t>
            </a:r>
            <a:r>
              <a:rPr lang="ru-RU" sz="3600" b="1">
                <a:solidFill>
                  <a:srgbClr val="CC3300"/>
                </a:solidFill>
              </a:rPr>
              <a:t>, буква С- слову </a:t>
            </a:r>
            <a:r>
              <a:rPr lang="en-US" sz="3600" b="1">
                <a:solidFill>
                  <a:srgbClr val="CC3300"/>
                </a:solidFill>
              </a:rPr>
              <a:t>C</a:t>
            </a:r>
            <a:r>
              <a:rPr lang="en-US" sz="3600" b="1"/>
              <a:t>onsortium</a:t>
            </a:r>
            <a:r>
              <a:rPr lang="en-US" sz="3600" b="1">
                <a:solidFill>
                  <a:srgbClr val="CC3300"/>
                </a:solidFill>
              </a:rPr>
              <a:t> </a:t>
            </a:r>
            <a:r>
              <a:rPr lang="ru-RU" sz="3600" b="1">
                <a:solidFill>
                  <a:srgbClr val="CC3300"/>
                </a:solidFill>
              </a:rPr>
              <a:t>(консорциум)</a:t>
            </a:r>
            <a:endParaRPr lang="ru-RU" b="1"/>
          </a:p>
        </p:txBody>
      </p:sp>
      <p:sp>
        <p:nvSpPr>
          <p:cNvPr id="9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37288"/>
            <a:ext cx="6477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6"/>
                  </p:tgtEl>
                </p:cond>
              </p:nextCondLst>
            </p:seq>
          </p:childTnLst>
        </p:cTn>
      </p:par>
    </p:tnLst>
    <p:bldLst>
      <p:bldP spid="3072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 rot="-1859764">
            <a:off x="611188" y="3108325"/>
            <a:ext cx="7561262" cy="1112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66FF33">
                    <a:alpha val="49019"/>
                  </a:srgbClr>
                </a:solidFill>
                <a:latin typeface="Arial Black"/>
              </a:rPr>
              <a:t>вопрос на засыпку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276600" y="188913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3300"/>
                </a:solidFill>
              </a:rPr>
              <a:t>ВОПРОС № </a:t>
            </a:r>
            <a:r>
              <a:rPr lang="ru-RU" sz="2400" b="1" dirty="0" smtClean="0">
                <a:solidFill>
                  <a:srgbClr val="CC3300"/>
                </a:solidFill>
              </a:rPr>
              <a:t>13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57188" y="928688"/>
            <a:ext cx="82804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/>
              <a:t>Название какой всемирно известной корпорации возникло в результате орфографической ошибки?</a:t>
            </a:r>
            <a:endParaRPr lang="ru-RU" sz="3200" dirty="0"/>
          </a:p>
        </p:txBody>
      </p:sp>
      <p:sp>
        <p:nvSpPr>
          <p:cNvPr id="11981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71802" y="5500702"/>
            <a:ext cx="2808287" cy="1152525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335745" y="3615207"/>
            <a:ext cx="8280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i="1" dirty="0">
                <a:solidFill>
                  <a:srgbClr val="C00000"/>
                </a:solidFill>
              </a:rPr>
              <a:t>Правильно «</a:t>
            </a:r>
            <a:r>
              <a:rPr lang="ru-RU" sz="3600" b="1" i="1" dirty="0">
                <a:solidFill>
                  <a:srgbClr val="C00000"/>
                </a:solidFill>
              </a:rPr>
              <a:t>googol.com</a:t>
            </a:r>
            <a:r>
              <a:rPr lang="ru-RU" sz="3600" i="1" dirty="0" smtClean="0">
                <a:solidFill>
                  <a:srgbClr val="C00000"/>
                </a:solidFill>
              </a:rPr>
              <a:t>»</a:t>
            </a:r>
          </a:p>
          <a:p>
            <a:pPr algn="ctr">
              <a:spcBef>
                <a:spcPct val="50000"/>
              </a:spcBef>
            </a:pPr>
            <a:r>
              <a:rPr lang="ru-RU" sz="3600" dirty="0"/>
              <a:t>это </a:t>
            </a:r>
            <a:r>
              <a:rPr lang="ru-RU" sz="3600" b="1" dirty="0"/>
              <a:t>число</a:t>
            </a:r>
            <a:r>
              <a:rPr lang="ru-RU" sz="3600" dirty="0"/>
              <a:t> десять в сотой степени, то есть единица со ста нулями.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63490" name="Picture 2" descr="http://cursorinfo.co.il/upload-files/21877d3c767ea89f43f7ba83ed8209b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4695" y="1549905"/>
            <a:ext cx="476250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37288"/>
            <a:ext cx="6477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904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98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13"/>
                  </p:tgtEl>
                </p:cond>
              </p:nextCondLst>
            </p:seq>
          </p:childTnLst>
        </p:cTn>
      </p:par>
    </p:tnLst>
    <p:bldLst>
      <p:bldP spid="1198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WordArt 2"/>
          <p:cNvSpPr>
            <a:spLocks noChangeArrowheads="1" noChangeShapeType="1" noTextEdit="1"/>
          </p:cNvSpPr>
          <p:nvPr/>
        </p:nvSpPr>
        <p:spPr bwMode="auto">
          <a:xfrm rot="-1859764">
            <a:off x="611188" y="3108325"/>
            <a:ext cx="7561262" cy="1112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66FF33">
                    <a:alpha val="49019"/>
                  </a:srgbClr>
                </a:solidFill>
                <a:latin typeface="Arial Black"/>
              </a:rPr>
              <a:t>вопрос на засыпку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3132138" y="115888"/>
            <a:ext cx="2591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3300"/>
                </a:solidFill>
              </a:rPr>
              <a:t>ВОПРОС № </a:t>
            </a:r>
            <a:r>
              <a:rPr lang="ru-RU" sz="2400" b="1" dirty="0" smtClean="0">
                <a:solidFill>
                  <a:srgbClr val="CC3300"/>
                </a:solidFill>
              </a:rPr>
              <a:t>14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3072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2138" y="5657850"/>
            <a:ext cx="2808287" cy="1152525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179388" y="620713"/>
            <a:ext cx="878522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В Швеции официально признано религией сообщество Миссионерская церковь </a:t>
            </a:r>
            <a:r>
              <a:rPr lang="ru-RU" sz="2400" b="1" dirty="0" err="1" smtClean="0"/>
              <a:t>копимизма</a:t>
            </a:r>
            <a:r>
              <a:rPr lang="ru-RU" sz="2400" b="1" dirty="0" smtClean="0"/>
              <a:t>, для членов которого священными актами являются копирование информации. Священные символы этой новой религии —2 комбинации клавиши (всего три клавиши).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/>
              <a:t> Назовите их.</a:t>
            </a:r>
          </a:p>
        </p:txBody>
      </p:sp>
      <p:pic>
        <p:nvPicPr>
          <p:cNvPr id="64514" name="Picture 2" descr="https://upload.wikimedia.org/wikipedia/commons/thumb/b/b1/Kopimizm.svg/768px-Kopimizm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852936"/>
            <a:ext cx="2376264" cy="2376264"/>
          </a:xfrm>
          <a:prstGeom prst="rect">
            <a:avLst/>
          </a:prstGeom>
          <a:noFill/>
        </p:spPr>
      </p:pic>
      <p:pic>
        <p:nvPicPr>
          <p:cNvPr id="64516" name="Picture 4" descr="https://upload.wikimedia.org/wikipedia/commons/thumb/3/3f/Kopimi_k.svg/220px-Kopimi_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996952"/>
            <a:ext cx="2095500" cy="2181226"/>
          </a:xfrm>
          <a:prstGeom prst="rect">
            <a:avLst/>
          </a:prstGeom>
          <a:noFill/>
        </p:spPr>
      </p:pic>
      <p:sp>
        <p:nvSpPr>
          <p:cNvPr id="13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37288"/>
            <a:ext cx="6477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331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6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WordArt 2"/>
          <p:cNvSpPr>
            <a:spLocks noChangeArrowheads="1" noChangeShapeType="1" noTextEdit="1"/>
          </p:cNvSpPr>
          <p:nvPr/>
        </p:nvSpPr>
        <p:spPr bwMode="auto">
          <a:xfrm rot="-1859764">
            <a:off x="611188" y="3108325"/>
            <a:ext cx="7561262" cy="1112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66FF33">
                    <a:alpha val="49019"/>
                  </a:srgbClr>
                </a:solidFill>
                <a:latin typeface="Arial Black"/>
              </a:rPr>
              <a:t>вопрос на засыпку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3132138" y="115888"/>
            <a:ext cx="24479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3300"/>
                </a:solidFill>
              </a:rPr>
              <a:t>ВОПРОС № </a:t>
            </a:r>
            <a:r>
              <a:rPr lang="ru-RU" sz="2400" b="1" dirty="0" smtClean="0">
                <a:solidFill>
                  <a:srgbClr val="CC3300"/>
                </a:solidFill>
              </a:rPr>
              <a:t>15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3072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2138" y="5657850"/>
            <a:ext cx="2808287" cy="1152525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70992" y="3645024"/>
            <a:ext cx="90730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В честь датского короля </a:t>
            </a:r>
            <a:r>
              <a:rPr lang="ru-RU" sz="2400" b="1" dirty="0" smtClean="0">
                <a:solidFill>
                  <a:srgbClr val="C00000"/>
                </a:solidFill>
              </a:rPr>
              <a:t>Харальда I </a:t>
            </a:r>
            <a:r>
              <a:rPr lang="ru-RU" sz="2400" b="1" dirty="0" err="1" smtClean="0">
                <a:solidFill>
                  <a:srgbClr val="C00000"/>
                </a:solidFill>
              </a:rPr>
              <a:t>Синезубого</a:t>
            </a:r>
            <a:r>
              <a:rPr lang="ru-RU" sz="2400" dirty="0" smtClean="0"/>
              <a:t>. В 10 веке этот король объединил разрозненные датские племена, а </a:t>
            </a:r>
            <a:r>
              <a:rPr lang="ru-RU" sz="2400" dirty="0" err="1" smtClean="0"/>
              <a:t>Bluetooth</a:t>
            </a:r>
            <a:r>
              <a:rPr lang="ru-RU" sz="2400" dirty="0" smtClean="0"/>
              <a:t> был призван сделать то же самое с протоколами связи, объединив их в один универсальный стандарт.</a:t>
            </a:r>
            <a:endParaRPr lang="ru-RU" sz="2400" b="1" dirty="0"/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179388" y="620713"/>
            <a:ext cx="8785225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/>
              <a:t>Почему технология </a:t>
            </a:r>
            <a:r>
              <a:rPr lang="ru-RU" sz="3200" b="1" dirty="0" err="1" smtClean="0"/>
              <a:t>Bluetooth</a:t>
            </a:r>
            <a:r>
              <a:rPr lang="ru-RU" sz="3200" b="1" dirty="0" smtClean="0"/>
              <a:t> так называется?</a:t>
            </a:r>
          </a:p>
          <a:p>
            <a:pPr>
              <a:spcBef>
                <a:spcPct val="50000"/>
              </a:spcBef>
            </a:pPr>
            <a:endParaRPr lang="ru-RU" sz="2800" b="1" dirty="0"/>
          </a:p>
        </p:txBody>
      </p:sp>
      <p:pic>
        <p:nvPicPr>
          <p:cNvPr id="1026" name="Picture 2" descr="Почему технология Bluetooth так называется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412776"/>
            <a:ext cx="2176636" cy="2176636"/>
          </a:xfrm>
          <a:prstGeom prst="rect">
            <a:avLst/>
          </a:prstGeom>
          <a:noFill/>
        </p:spPr>
      </p:pic>
      <p:sp>
        <p:nvSpPr>
          <p:cNvPr id="13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37288"/>
            <a:ext cx="6477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8848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6"/>
                  </p:tgtEl>
                </p:cond>
              </p:nextCondLst>
            </p:seq>
          </p:childTnLst>
        </p:cTn>
      </p:par>
    </p:tnLst>
    <p:bldLst>
      <p:bldP spid="3072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 rot="-1859764">
            <a:off x="611188" y="3141663"/>
            <a:ext cx="7561262" cy="1112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3CD60"/>
                </a:solidFill>
                <a:latin typeface="Arial Black"/>
              </a:rPr>
              <a:t>ИНФОРМАТИКА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3132138" y="115888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3300"/>
                </a:solidFill>
              </a:rPr>
              <a:t>ВОПРОС № </a:t>
            </a:r>
            <a:r>
              <a:rPr lang="ru-RU" sz="2400" b="1" dirty="0" smtClean="0">
                <a:solidFill>
                  <a:srgbClr val="CC3300"/>
                </a:solidFill>
              </a:rPr>
              <a:t>16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3072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2138" y="5657850"/>
            <a:ext cx="2808287" cy="1152525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916238" y="4797425"/>
            <a:ext cx="309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CC3300"/>
                </a:solidFill>
              </a:rPr>
              <a:t>КОРЗИНА</a:t>
            </a:r>
            <a:endParaRPr lang="ru-RU" b="1" dirty="0"/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179388" y="620713"/>
            <a:ext cx="8785225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Французский писатель Виктор Гюго сказал, что «у истории её нет». Все вы ею пользовались, а её виртуальной разновидностью можете воспользоваться, не выключая компьютер. Что это?</a:t>
            </a:r>
          </a:p>
        </p:txBody>
      </p:sp>
      <p:pic>
        <p:nvPicPr>
          <p:cNvPr id="30732" name="Picture 12" descr="Full-Recycle-Bi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2420938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37288"/>
            <a:ext cx="6477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82310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6"/>
                  </p:tgtEl>
                </p:cond>
              </p:nextCondLst>
            </p:seq>
          </p:childTnLst>
        </p:cTn>
      </p:par>
    </p:tnLst>
    <p:bldLst>
      <p:bldP spid="307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132138" y="188913"/>
            <a:ext cx="246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3300"/>
                </a:solidFill>
              </a:rPr>
              <a:t>ВОПРОС № </a:t>
            </a:r>
            <a:r>
              <a:rPr lang="ru-RU" sz="2400" b="1" dirty="0" smtClean="0">
                <a:solidFill>
                  <a:srgbClr val="CC3300"/>
                </a:solidFill>
              </a:rPr>
              <a:t>1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3482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71074" y="5711694"/>
            <a:ext cx="2808287" cy="1152525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2355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179388" y="752876"/>
            <a:ext cx="89646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На 9-м этаже три бобра вошли в лифт. </a:t>
            </a:r>
          </a:p>
          <a:p>
            <a:r>
              <a:rPr lang="ru-RU" sz="2800" dirty="0"/>
              <a:t>Одному нужно на 1-й этаж, второму – на 16-й, третьему – на 20-й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1" name="Рисунок 10" descr="timer 01m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60648"/>
            <a:ext cx="2143125" cy="619125"/>
          </a:xfrm>
          <a:prstGeom prst="rect">
            <a:avLst/>
          </a:prstGeom>
        </p:spPr>
      </p:pic>
      <p:pic>
        <p:nvPicPr>
          <p:cNvPr id="12" name="Рисунок 11" descr="clock-ico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733256"/>
            <a:ext cx="859160" cy="859160"/>
          </a:xfrm>
          <a:prstGeom prst="rect">
            <a:avLst/>
          </a:prstGeom>
        </p:spPr>
      </p:pic>
      <p:pic>
        <p:nvPicPr>
          <p:cNvPr id="4098" name="Picture 2" descr="an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80" y="2175245"/>
            <a:ext cx="3535873" cy="181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6853" y="1958167"/>
            <a:ext cx="52364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 каком порядке должен лифт посетить 1-й, 16-й и 20-й этажи, чтобы время его движения было наименьшим?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9050" y="4521730"/>
          <a:ext cx="8686800" cy="1402080"/>
        </p:xfrm>
        <a:graphic>
          <a:graphicData uri="http://schemas.openxmlformats.org/drawingml/2006/table">
            <a:tbl>
              <a:tblPr/>
              <a:tblGrid>
                <a:gridCol w="1562100">
                  <a:extLst>
                    <a:ext uri="{9D8B030D-6E8A-4147-A177-3AD203B41FA5}">
                      <a16:colId xmlns:a16="http://schemas.microsoft.com/office/drawing/2014/main" val="1626924230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3760373643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351917458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4360441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76200" algn="ctr" fontAlgn="base"/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800" dirty="0">
                          <a:effectLst/>
                          <a:latin typeface="inherit"/>
                        </a:rPr>
                        <a:t>1 =&gt; 16 =&gt; 20</a:t>
                      </a:r>
                    </a:p>
                  </a:txBody>
                  <a:tcPr marR="254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6200" algn="ctr" fontAlgn="base"/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800" dirty="0">
                          <a:effectLst/>
                          <a:latin typeface="inherit"/>
                        </a:rPr>
                        <a:t>20 =&gt; 16 =&gt; 1</a:t>
                      </a:r>
                    </a:p>
                  </a:txBody>
                  <a:tcPr marR="254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6785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76200" algn="ctr" fontAlgn="base"/>
                      <a:r>
                        <a:rPr lang="ru-RU" sz="2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800">
                          <a:effectLst/>
                          <a:latin typeface="inherit"/>
                        </a:rPr>
                        <a:t>16 =&gt; 20 =&gt; 1</a:t>
                      </a:r>
                    </a:p>
                  </a:txBody>
                  <a:tcPr marR="254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6200" algn="ctr" fontAlgn="base"/>
                      <a:r>
                        <a:rPr lang="ru-RU" sz="2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800" dirty="0">
                          <a:effectLst/>
                          <a:latin typeface="inherit"/>
                        </a:rPr>
                        <a:t>16 =&gt; 1 =&gt; 20</a:t>
                      </a:r>
                    </a:p>
                  </a:txBody>
                  <a:tcPr marR="254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4066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76200" algn="ctr" fontAlgn="base"/>
                      <a:r>
                        <a:rPr lang="ru-RU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ru-RU" dirty="0">
                        <a:solidFill>
                          <a:srgbClr val="888888"/>
                        </a:solidFill>
                        <a:effectLst/>
                        <a:latin typeface="inherit"/>
                      </a:endParaRPr>
                    </a:p>
                  </a:txBody>
                  <a:tcPr marR="254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  <a:prstDash val="solid"/>
                    </a:lnR>
                    <a:lnT>
                      <a:noFill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>
                      <a:noFill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6120880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30980" y="4521730"/>
            <a:ext cx="3535873" cy="56345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341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8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132138" y="188913"/>
            <a:ext cx="2389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3300"/>
                </a:solidFill>
              </a:rPr>
              <a:t>ВОПРОС № </a:t>
            </a:r>
            <a:r>
              <a:rPr lang="ru-RU" sz="2400" b="1" dirty="0" smtClean="0">
                <a:solidFill>
                  <a:srgbClr val="CC3300"/>
                </a:solidFill>
              </a:rPr>
              <a:t>2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5325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67856" y="5559600"/>
            <a:ext cx="2808287" cy="1152525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2253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58" name="Text Box 33"/>
          <p:cNvSpPr txBox="1">
            <a:spLocks noChangeArrowheads="1"/>
          </p:cNvSpPr>
          <p:nvPr/>
        </p:nvSpPr>
        <p:spPr bwMode="auto">
          <a:xfrm>
            <a:off x="0" y="620713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/>
              <a:t>- букву «Л» смести влево на один знак, а на ее место запиши букву «А»; </a:t>
            </a:r>
          </a:p>
          <a:p>
            <a:r>
              <a:rPr lang="ru-RU" sz="2400" b="1" dirty="0"/>
              <a:t>- 4-ую букву перемести на 6-ую позицию, а вместо нее поставь букву «Н»; </a:t>
            </a:r>
          </a:p>
          <a:p>
            <a:r>
              <a:rPr lang="ru-RU" sz="2400" b="1" dirty="0"/>
              <a:t>- букву «Т» замени на «П»; </a:t>
            </a:r>
          </a:p>
          <a:p>
            <a:r>
              <a:rPr lang="ru-RU" sz="2400" b="1" dirty="0"/>
              <a:t>- букву «Ф» замени на «Ш»; </a:t>
            </a:r>
          </a:p>
          <a:p>
            <a:r>
              <a:rPr lang="ru-RU" sz="2400" b="1" dirty="0"/>
              <a:t>- замени последнюю букву на «Т».</a:t>
            </a:r>
          </a:p>
        </p:txBody>
      </p:sp>
      <p:pic>
        <p:nvPicPr>
          <p:cNvPr id="9" name="Рисунок 8" descr="timer 01m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39924"/>
            <a:ext cx="2143125" cy="619125"/>
          </a:xfrm>
          <a:prstGeom prst="rect">
            <a:avLst/>
          </a:prstGeom>
        </p:spPr>
      </p:pic>
      <p:pic>
        <p:nvPicPr>
          <p:cNvPr id="10" name="Рисунок 9" descr="clock-ico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733256"/>
            <a:ext cx="859160" cy="85916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750578"/>
              </p:ext>
            </p:extLst>
          </p:nvPr>
        </p:nvGraphicFramePr>
        <p:xfrm>
          <a:off x="774037" y="3268976"/>
          <a:ext cx="7235564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652">
                  <a:extLst>
                    <a:ext uri="{9D8B030D-6E8A-4147-A177-3AD203B41FA5}">
                      <a16:colId xmlns:a16="http://schemas.microsoft.com/office/drawing/2014/main" val="3984434401"/>
                    </a:ext>
                  </a:extLst>
                </a:gridCol>
                <a:gridCol w="1033652">
                  <a:extLst>
                    <a:ext uri="{9D8B030D-6E8A-4147-A177-3AD203B41FA5}">
                      <a16:colId xmlns:a16="http://schemas.microsoft.com/office/drawing/2014/main" val="178254864"/>
                    </a:ext>
                  </a:extLst>
                </a:gridCol>
                <a:gridCol w="1033652">
                  <a:extLst>
                    <a:ext uri="{9D8B030D-6E8A-4147-A177-3AD203B41FA5}">
                      <a16:colId xmlns:a16="http://schemas.microsoft.com/office/drawing/2014/main" val="652593941"/>
                    </a:ext>
                  </a:extLst>
                </a:gridCol>
                <a:gridCol w="1033652">
                  <a:extLst>
                    <a:ext uri="{9D8B030D-6E8A-4147-A177-3AD203B41FA5}">
                      <a16:colId xmlns:a16="http://schemas.microsoft.com/office/drawing/2014/main" val="3257507721"/>
                    </a:ext>
                  </a:extLst>
                </a:gridCol>
                <a:gridCol w="1033652">
                  <a:extLst>
                    <a:ext uri="{9D8B030D-6E8A-4147-A177-3AD203B41FA5}">
                      <a16:colId xmlns:a16="http://schemas.microsoft.com/office/drawing/2014/main" val="4184405046"/>
                    </a:ext>
                  </a:extLst>
                </a:gridCol>
                <a:gridCol w="1033652">
                  <a:extLst>
                    <a:ext uri="{9D8B030D-6E8A-4147-A177-3AD203B41FA5}">
                      <a16:colId xmlns:a16="http://schemas.microsoft.com/office/drawing/2014/main" val="1568269786"/>
                    </a:ext>
                  </a:extLst>
                </a:gridCol>
                <a:gridCol w="1033652">
                  <a:extLst>
                    <a:ext uri="{9D8B030D-6E8A-4147-A177-3AD203B41FA5}">
                      <a16:colId xmlns:a16="http://schemas.microsoft.com/office/drawing/2014/main" val="1359441481"/>
                    </a:ext>
                  </a:extLst>
                </a:gridCol>
              </a:tblGrid>
              <a:tr h="622721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0279218"/>
                  </a:ext>
                </a:extLst>
              </a:tr>
              <a:tr h="622721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Т</a:t>
                      </a:r>
                      <a:endParaRPr lang="ru-RU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Е</a:t>
                      </a:r>
                      <a:endParaRPr lang="ru-RU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Л</a:t>
                      </a:r>
                      <a:endParaRPr lang="ru-RU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Е</a:t>
                      </a:r>
                      <a:endParaRPr lang="ru-RU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Ф</a:t>
                      </a:r>
                      <a:endParaRPr lang="ru-RU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О</a:t>
                      </a:r>
                      <a:endParaRPr lang="ru-RU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Н</a:t>
                      </a:r>
                      <a:endParaRPr lang="ru-RU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113556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126024"/>
              </p:ext>
            </p:extLst>
          </p:nvPr>
        </p:nvGraphicFramePr>
        <p:xfrm>
          <a:off x="774037" y="4718264"/>
          <a:ext cx="7235564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652">
                  <a:extLst>
                    <a:ext uri="{9D8B030D-6E8A-4147-A177-3AD203B41FA5}">
                      <a16:colId xmlns:a16="http://schemas.microsoft.com/office/drawing/2014/main" val="4150207340"/>
                    </a:ext>
                  </a:extLst>
                </a:gridCol>
                <a:gridCol w="1033652">
                  <a:extLst>
                    <a:ext uri="{9D8B030D-6E8A-4147-A177-3AD203B41FA5}">
                      <a16:colId xmlns:a16="http://schemas.microsoft.com/office/drawing/2014/main" val="2044538481"/>
                    </a:ext>
                  </a:extLst>
                </a:gridCol>
                <a:gridCol w="1033652">
                  <a:extLst>
                    <a:ext uri="{9D8B030D-6E8A-4147-A177-3AD203B41FA5}">
                      <a16:colId xmlns:a16="http://schemas.microsoft.com/office/drawing/2014/main" val="2830452133"/>
                    </a:ext>
                  </a:extLst>
                </a:gridCol>
                <a:gridCol w="1033652">
                  <a:extLst>
                    <a:ext uri="{9D8B030D-6E8A-4147-A177-3AD203B41FA5}">
                      <a16:colId xmlns:a16="http://schemas.microsoft.com/office/drawing/2014/main" val="630436323"/>
                    </a:ext>
                  </a:extLst>
                </a:gridCol>
                <a:gridCol w="1033652">
                  <a:extLst>
                    <a:ext uri="{9D8B030D-6E8A-4147-A177-3AD203B41FA5}">
                      <a16:colId xmlns:a16="http://schemas.microsoft.com/office/drawing/2014/main" val="753078110"/>
                    </a:ext>
                  </a:extLst>
                </a:gridCol>
                <a:gridCol w="1033652">
                  <a:extLst>
                    <a:ext uri="{9D8B030D-6E8A-4147-A177-3AD203B41FA5}">
                      <a16:colId xmlns:a16="http://schemas.microsoft.com/office/drawing/2014/main" val="1358294266"/>
                    </a:ext>
                  </a:extLst>
                </a:gridCol>
                <a:gridCol w="1033652">
                  <a:extLst>
                    <a:ext uri="{9D8B030D-6E8A-4147-A177-3AD203B41FA5}">
                      <a16:colId xmlns:a16="http://schemas.microsoft.com/office/drawing/2014/main" val="4139218441"/>
                    </a:ext>
                  </a:extLst>
                </a:gridCol>
              </a:tblGrid>
              <a:tr h="727158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C00000"/>
                          </a:solidFill>
                        </a:rPr>
                        <a:t>П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C00000"/>
                          </a:solidFill>
                        </a:rPr>
                        <a:t>Ш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C00000"/>
                          </a:solidFill>
                        </a:rPr>
                        <a:t>Т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565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57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3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3190875" y="549275"/>
            <a:ext cx="246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C3300"/>
                </a:solidFill>
              </a:rPr>
              <a:t>ВОПРОС № 3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539750" y="1268413"/>
            <a:ext cx="82804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Определите закономерность расположения чисел ряда и впишите в соответствии с ней еще два числа</a:t>
            </a:r>
          </a:p>
          <a:p>
            <a:pPr algn="ctr">
              <a:spcBef>
                <a:spcPct val="50000"/>
              </a:spcBef>
            </a:pPr>
            <a:r>
              <a:rPr lang="ru-RU" sz="3600" b="1"/>
              <a:t>4, 10, 5, 12, 6, 14, …</a:t>
            </a:r>
            <a:endParaRPr lang="ru-RU" sz="3600"/>
          </a:p>
        </p:txBody>
      </p:sp>
      <p:sp>
        <p:nvSpPr>
          <p:cNvPr id="31750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2138" y="5516563"/>
            <a:ext cx="2808287" cy="1152525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23850" y="4221163"/>
            <a:ext cx="828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rgbClr val="CC3300"/>
                </a:solidFill>
              </a:rPr>
              <a:t>7, 16</a:t>
            </a:r>
          </a:p>
        </p:txBody>
      </p:sp>
      <p:sp>
        <p:nvSpPr>
          <p:cNvPr id="18439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Рисунок 7" descr="timer 01m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60648"/>
            <a:ext cx="2143125" cy="619125"/>
          </a:xfrm>
          <a:prstGeom prst="rect">
            <a:avLst/>
          </a:prstGeom>
        </p:spPr>
      </p:pic>
      <p:pic>
        <p:nvPicPr>
          <p:cNvPr id="9" name="Рисунок 8" descr="clock-ico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733256"/>
            <a:ext cx="859160" cy="85916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17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3190875" y="549275"/>
            <a:ext cx="2389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C3300"/>
                </a:solidFill>
              </a:rPr>
              <a:t>ВОПРОС № 4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0" y="1125538"/>
            <a:ext cx="9144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Какое число записано римскими цифрами  </a:t>
            </a:r>
            <a:r>
              <a:rPr lang="en-US" sz="3600" b="1">
                <a:latin typeface="Times New Roman" pitchFamily="18" charset="0"/>
              </a:rPr>
              <a:t>MCMXCIX</a:t>
            </a:r>
            <a:r>
              <a:rPr lang="ru-RU" sz="3200" b="1"/>
              <a:t>?</a:t>
            </a:r>
          </a:p>
        </p:txBody>
      </p:sp>
      <p:sp>
        <p:nvSpPr>
          <p:cNvPr id="32774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2138" y="5516563"/>
            <a:ext cx="2808287" cy="1152525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323850" y="2420938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3600" b="1">
              <a:solidFill>
                <a:srgbClr val="CC3300"/>
              </a:solidFill>
            </a:endParaRPr>
          </a:p>
        </p:txBody>
      </p:sp>
      <p:sp>
        <p:nvSpPr>
          <p:cNvPr id="19463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250825" y="3141663"/>
            <a:ext cx="8893175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M(1000)CM(1000-100)XC(100-10)IX(10-1) → </a:t>
            </a:r>
            <a:r>
              <a:rPr lang="en-US" sz="4400" b="1" dirty="0">
                <a:solidFill>
                  <a:srgbClr val="FF0000"/>
                </a:solidFill>
              </a:rPr>
              <a:t>1999</a:t>
            </a:r>
          </a:p>
        </p:txBody>
      </p:sp>
      <p:pic>
        <p:nvPicPr>
          <p:cNvPr id="9" name="Рисунок 8" descr="timer 01m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60648"/>
            <a:ext cx="2143125" cy="619125"/>
          </a:xfrm>
          <a:prstGeom prst="rect">
            <a:avLst/>
          </a:prstGeom>
        </p:spPr>
      </p:pic>
      <p:pic>
        <p:nvPicPr>
          <p:cNvPr id="10" name="Рисунок 9" descr="clock-ico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733256"/>
            <a:ext cx="859160" cy="8591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27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059113" y="0"/>
            <a:ext cx="246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C3300"/>
                </a:solidFill>
              </a:rPr>
              <a:t>ВОПРОС № 6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79388" y="549275"/>
            <a:ext cx="8964612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Выполните последовательность действий и получите результат: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3200" b="1" dirty="0"/>
              <a:t>X=5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3200" b="1" dirty="0"/>
              <a:t>Y=2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3200" b="1" dirty="0"/>
              <a:t>X=X*Y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3200" b="1" dirty="0"/>
              <a:t>Y=X*Y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3200" b="1" dirty="0"/>
              <a:t>X=X+Y/X+Y-(X+Y)/X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3200" b="1" dirty="0"/>
              <a:t>X=</a:t>
            </a:r>
            <a:r>
              <a:rPr lang="ru-RU" sz="3200" b="1" dirty="0"/>
              <a:t>?</a:t>
            </a:r>
          </a:p>
        </p:txBody>
      </p:sp>
      <p:sp>
        <p:nvSpPr>
          <p:cNvPr id="2150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54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43213" y="5445125"/>
            <a:ext cx="2808287" cy="1152525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323850" y="45815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X=29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timer 01m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39924"/>
            <a:ext cx="2143125" cy="619125"/>
          </a:xfrm>
          <a:prstGeom prst="rect">
            <a:avLst/>
          </a:prstGeom>
        </p:spPr>
      </p:pic>
      <p:pic>
        <p:nvPicPr>
          <p:cNvPr id="9" name="Рисунок 8" descr="clock-ico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733256"/>
            <a:ext cx="859160" cy="8591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5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4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5543" grpId="0"/>
    </p:bldLst>
  </p:timing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5565</TotalTime>
  <Words>1509</Words>
  <Application>Microsoft Office PowerPoint</Application>
  <PresentationFormat>Экран (4:3)</PresentationFormat>
  <Paragraphs>289</Paragraphs>
  <Slides>49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61" baseType="lpstr">
      <vt:lpstr>a_AlbionicTitulInfl</vt:lpstr>
      <vt:lpstr>a_BodoniOrtoTitul</vt:lpstr>
      <vt:lpstr>Arial</vt:lpstr>
      <vt:lpstr>Arial Black</vt:lpstr>
      <vt:lpstr>Bookman Old Style</vt:lpstr>
      <vt:lpstr>Calibri</vt:lpstr>
      <vt:lpstr>Cambria Math</vt:lpstr>
      <vt:lpstr>Comic Sans MS</vt:lpstr>
      <vt:lpstr>inherit</vt:lpstr>
      <vt:lpstr>Monotype Corsiva</vt:lpstr>
      <vt:lpstr>Times New Roman</vt:lpstr>
      <vt:lpstr>La mente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ке</dc:creator>
  <cp:lastModifiedBy>Пользователь Windows</cp:lastModifiedBy>
  <cp:revision>356</cp:revision>
  <cp:lastPrinted>2020-03-03T16:16:58Z</cp:lastPrinted>
  <dcterms:created xsi:type="dcterms:W3CDTF">2006-12-17T16:55:32Z</dcterms:created>
  <dcterms:modified xsi:type="dcterms:W3CDTF">2023-02-06T13:37:33Z</dcterms:modified>
</cp:coreProperties>
</file>