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6" r:id="rId3"/>
    <p:sldId id="321" r:id="rId4"/>
    <p:sldId id="334" r:id="rId5"/>
    <p:sldId id="337" r:id="rId6"/>
    <p:sldId id="338" r:id="rId7"/>
    <p:sldId id="340" r:id="rId8"/>
    <p:sldId id="341" r:id="rId9"/>
    <p:sldId id="533" r:id="rId10"/>
    <p:sldId id="545" r:id="rId11"/>
    <p:sldId id="515" r:id="rId12"/>
    <p:sldId id="426" r:id="rId13"/>
    <p:sldId id="2200" r:id="rId14"/>
    <p:sldId id="427" r:id="rId15"/>
    <p:sldId id="518" r:id="rId16"/>
    <p:sldId id="510" r:id="rId17"/>
    <p:sldId id="2199" r:id="rId18"/>
    <p:sldId id="513" r:id="rId19"/>
    <p:sldId id="519" r:id="rId20"/>
    <p:sldId id="343" r:id="rId21"/>
    <p:sldId id="643" r:id="rId22"/>
    <p:sldId id="2198" r:id="rId23"/>
    <p:sldId id="2193" r:id="rId24"/>
    <p:sldId id="2196" r:id="rId25"/>
    <p:sldId id="2192" r:id="rId26"/>
    <p:sldId id="2195" r:id="rId27"/>
    <p:sldId id="446" r:id="rId28"/>
    <p:sldId id="441" r:id="rId29"/>
    <p:sldId id="525" r:id="rId30"/>
    <p:sldId id="527" r:id="rId31"/>
    <p:sldId id="528" r:id="rId32"/>
    <p:sldId id="26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katerina Chingaeva" initials="EC" lastIdx="11" clrIdx="0">
    <p:extLst>
      <p:ext uri="{19B8F6BF-5375-455C-9EA6-DF929625EA0E}">
        <p15:presenceInfo xmlns:p15="http://schemas.microsoft.com/office/powerpoint/2012/main" userId="S-1-5-21-1430328663-2098613005-1233803906-1273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8E"/>
    <a:srgbClr val="09BEA3"/>
    <a:srgbClr val="FF0007"/>
    <a:srgbClr val="EDEBA1"/>
    <a:srgbClr val="F67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7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9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495956640756747E-2"/>
          <c:y val="3.0994217853699099E-2"/>
          <c:w val="0.9280553638238962"/>
          <c:h val="0.79756827764005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янв</c:v>
                </c:pt>
                <c:pt idx="1">
                  <c:v>фев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191</c:v>
                </c:pt>
                <c:pt idx="1">
                  <c:v>368</c:v>
                </c:pt>
                <c:pt idx="2">
                  <c:v>242</c:v>
                </c:pt>
                <c:pt idx="3">
                  <c:v>213</c:v>
                </c:pt>
                <c:pt idx="4">
                  <c:v>209</c:v>
                </c:pt>
                <c:pt idx="5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91-4744-B838-CD7D1C2AA8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янв</c:v>
                </c:pt>
                <c:pt idx="1">
                  <c:v>фев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311</c:v>
                </c:pt>
                <c:pt idx="1">
                  <c:v>373</c:v>
                </c:pt>
                <c:pt idx="2">
                  <c:v>332</c:v>
                </c:pt>
                <c:pt idx="3">
                  <c:v>205</c:v>
                </c:pt>
                <c:pt idx="4">
                  <c:v>477</c:v>
                </c:pt>
                <c:pt idx="5">
                  <c:v>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91-4744-B838-CD7D1C2AA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9949584"/>
        <c:axId val="1016342352"/>
      </c:barChart>
      <c:catAx>
        <c:axId val="106994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6342352"/>
        <c:crosses val="autoZero"/>
        <c:auto val="1"/>
        <c:lblAlgn val="ctr"/>
        <c:lblOffset val="100"/>
        <c:noMultiLvlLbl val="0"/>
      </c:catAx>
      <c:valAx>
        <c:axId val="1016342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994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14208868330025962"/>
          <c:y val="0"/>
          <c:w val="0.64623302847999498"/>
          <c:h val="0.3460945749168997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495956640756747E-2"/>
          <c:y val="3.0994217853699099E-2"/>
          <c:w val="0.9280553638238962"/>
          <c:h val="0.79756827764005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янв</c:v>
                </c:pt>
                <c:pt idx="1">
                  <c:v>фев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149</c:v>
                </c:pt>
                <c:pt idx="1">
                  <c:v>168</c:v>
                </c:pt>
                <c:pt idx="2">
                  <c:v>119</c:v>
                </c:pt>
                <c:pt idx="3">
                  <c:v>69</c:v>
                </c:pt>
                <c:pt idx="4">
                  <c:v>100</c:v>
                </c:pt>
                <c:pt idx="5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C-4B1A-B55E-3F6D6955E6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янв</c:v>
                </c:pt>
                <c:pt idx="1">
                  <c:v>фев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587</c:v>
                </c:pt>
                <c:pt idx="1">
                  <c:v>538</c:v>
                </c:pt>
                <c:pt idx="2">
                  <c:v>473</c:v>
                </c:pt>
                <c:pt idx="3">
                  <c:v>270</c:v>
                </c:pt>
                <c:pt idx="4">
                  <c:v>652</c:v>
                </c:pt>
                <c:pt idx="5">
                  <c:v>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C-4B1A-B55E-3F6D6955E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9949584"/>
        <c:axId val="1016342352"/>
      </c:barChart>
      <c:catAx>
        <c:axId val="106994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6342352"/>
        <c:crosses val="autoZero"/>
        <c:auto val="1"/>
        <c:lblAlgn val="ctr"/>
        <c:lblOffset val="100"/>
        <c:noMultiLvlLbl val="0"/>
      </c:catAx>
      <c:valAx>
        <c:axId val="1016342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994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14208868330025962"/>
          <c:y val="0"/>
          <c:w val="0.64623302847999498"/>
          <c:h val="0.3460945749168997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495956640756747E-2"/>
          <c:y val="3.0994217853699099E-2"/>
          <c:w val="0.9280553638238962"/>
          <c:h val="0.79756827764005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янв</c:v>
                </c:pt>
                <c:pt idx="1">
                  <c:v>фев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1198</c:v>
                </c:pt>
                <c:pt idx="1">
                  <c:v>2466</c:v>
                </c:pt>
                <c:pt idx="2">
                  <c:v>2354</c:v>
                </c:pt>
                <c:pt idx="3">
                  <c:v>2695</c:v>
                </c:pt>
                <c:pt idx="4">
                  <c:v>3695</c:v>
                </c:pt>
                <c:pt idx="5">
                  <c:v>3922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C9-490F-B744-11B86890E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9949584"/>
        <c:axId val="1016342352"/>
      </c:barChart>
      <c:catAx>
        <c:axId val="106994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6342352"/>
        <c:crosses val="autoZero"/>
        <c:auto val="1"/>
        <c:lblAlgn val="ctr"/>
        <c:lblOffset val="100"/>
        <c:noMultiLvlLbl val="0"/>
      </c:catAx>
      <c:valAx>
        <c:axId val="1016342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994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565CF-F296-4939-89EA-606EE333175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6D741-1111-40E1-B434-03BCBD403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65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470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830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991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200" dirty="0"/>
              <a:t>Онлайн-игры – многомиллиардная индустрия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200" dirty="0"/>
              <a:t>Геймеры – уже не просто гики, а обладатели ценных цифровых активов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770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02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личные фотографий или видео, которые могут поставить человека в неловкое положение;</a:t>
            </a:r>
          </a:p>
          <a:p>
            <a:r>
              <a:rPr lang="ru-RU" dirty="0"/>
              <a:t>фрагменты личной переписки, как правило, вырванных из контекста;</a:t>
            </a:r>
          </a:p>
          <a:p>
            <a:r>
              <a:rPr lang="ru-RU" dirty="0"/>
              <a:t>адреса проживания, номера телефона, личного адреса электронной почты и иных контактных данных;</a:t>
            </a:r>
          </a:p>
          <a:p>
            <a:r>
              <a:rPr lang="ru-RU" dirty="0"/>
              <a:t>данные о работе и роде деятельности;</a:t>
            </a:r>
          </a:p>
          <a:p>
            <a:r>
              <a:rPr lang="ru-RU" dirty="0"/>
              <a:t>медицинская или финансовая информация, сведений о судимости.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54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95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2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5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488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1049828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8" y="5920877"/>
            <a:ext cx="2488628" cy="93712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92277" y="5013176"/>
            <a:ext cx="3599723" cy="18448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Speaker person</a:t>
            </a:r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5787D4D6-3870-E146-BB05-FB6F6BF71C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282" y="452670"/>
            <a:ext cx="3024404" cy="46442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867" b="1" i="0">
                <a:solidFill>
                  <a:srgbClr val="000000"/>
                </a:solidFill>
                <a:latin typeface="Kaspersky Sans" panose="020B0503050101040103" pitchFamily="34" charset="77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Event name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039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FDABA6-3CBB-C74D-85A0-B7CEC7AB1F41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Текст 3">
            <a:extLst>
              <a:ext uri="{FF2B5EF4-FFF2-40B4-BE49-F238E27FC236}">
                <a16:creationId xmlns:a16="http://schemas.microsoft.com/office/drawing/2014/main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0560"/>
            <a:ext cx="11712521" cy="4301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This is where your big statement should be.</a:t>
            </a:r>
            <a:br>
              <a:rPr lang="ru-RU" dirty="0"/>
            </a:br>
            <a:r>
              <a:rPr lang="en-US" dirty="0"/>
              <a:t>Use light background</a:t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2773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883298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ru-RU" dirty="0"/>
            </a:br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344" y="5061182"/>
            <a:ext cx="4944549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225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headline+text block+3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9834E3-0CB5-CF4D-A7B1-971F3BDB2BF6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08A63232-5F31-7F40-86A0-1F830F7121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061181"/>
            <a:ext cx="3983567" cy="15361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41133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1220756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93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4 icons boxes+4 texts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74313" y="1556424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6F97B2-1CC9-481A-BC7D-B1321F0589D9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867" dirty="0"/>
              <a:t>Icons represent content.</a:t>
            </a:r>
            <a:endParaRPr lang="ru-RU" sz="1867" dirty="0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2089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867" dirty="0"/>
              <a:t>Icons are visually simple and depict </a:t>
            </a:r>
            <a:br>
              <a:rPr lang="en-US" sz="1867" dirty="0"/>
            </a:br>
            <a:r>
              <a:rPr lang="en-US" sz="1867" dirty="0"/>
              <a:t>specific concepts.</a:t>
            </a:r>
            <a:endParaRPr lang="ru-RU" sz="1867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51451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867" dirty="0"/>
              <a:t>One slide is not enough? Duplicate it </a:t>
            </a:r>
            <a:br>
              <a:rPr lang="en-US" sz="1867" dirty="0"/>
            </a:br>
            <a:r>
              <a:rPr lang="en-US" sz="1867" dirty="0"/>
              <a:t>and add “cont.” to your title.</a:t>
            </a:r>
            <a:endParaRPr lang="ru-RU" sz="1867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2089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867" dirty="0"/>
              <a:t>These layouts will make your slides </a:t>
            </a:r>
            <a:br>
              <a:rPr lang="en-US" sz="1867" dirty="0"/>
            </a:br>
            <a:r>
              <a:rPr lang="en-US" sz="1867" dirty="0"/>
              <a:t>more coherent. You’ll see!</a:t>
            </a:r>
            <a:endParaRPr lang="ru-RU" sz="1867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659B28-9C2C-D743-A68B-FA1081DF38D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Текст 3">
            <a:extLst>
              <a:ext uri="{FF2B5EF4-FFF2-40B4-BE49-F238E27FC236}">
                <a16:creationId xmlns:a16="http://schemas.microsoft.com/office/drawing/2014/main" id="{8CA5171C-0FE5-8A43-BFD3-142048D2F8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1024"/>
            <a:ext cx="11712521" cy="4293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>4</a:t>
            </a:r>
            <a:r>
              <a:rPr lang="en-US" dirty="0"/>
              <a:t> icons with text</a:t>
            </a:r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2EA28BFF-63EC-1E41-BDD9-5A909D8D9D1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046908" y="1544893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07C50448-5FA9-6540-A4C4-EB396E12260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274313" y="4437112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0A0F4EC9-7325-ED45-AF2E-852C575B0BD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046908" y="4437112"/>
            <a:ext cx="769976" cy="679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441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ab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25447" y="652433"/>
            <a:ext cx="327205" cy="325121"/>
          </a:xfrm>
          <a:prstGeom prst="rect">
            <a:avLst/>
          </a:prstGeom>
        </p:spPr>
        <p:txBody>
          <a:bodyPr anchor="t"/>
          <a:lstStyle>
            <a:lvl1pPr>
              <a:defRPr sz="1333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65" name="Straight Connector 4"/>
          <p:cNvSpPr/>
          <p:nvPr/>
        </p:nvSpPr>
        <p:spPr>
          <a:xfrm>
            <a:off x="335359" y="548681"/>
            <a:ext cx="672076" cy="1"/>
          </a:xfrm>
          <a:prstGeom prst="line">
            <a:avLst/>
          </a:prstGeom>
          <a:ln w="19050">
            <a:solidFill>
              <a:srgbClr val="1C1C1A"/>
            </a:solidFill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76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1345" y="548681"/>
            <a:ext cx="11712521" cy="432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2000"/>
            </a:lvl1pPr>
            <a:lvl2pPr marL="0" indent="0">
              <a:spcBef>
                <a:spcPts val="0"/>
              </a:spcBef>
              <a:buSzTx/>
              <a:buFontTx/>
              <a:buNone/>
              <a:defRPr sz="2000"/>
            </a:lvl2pPr>
            <a:lvl3pPr marL="0" indent="0">
              <a:spcBef>
                <a:spcPts val="0"/>
              </a:spcBef>
              <a:buSzTx/>
              <a:buFontTx/>
              <a:buNone/>
              <a:defRPr sz="2000"/>
            </a:lvl3pPr>
            <a:lvl4pPr marL="0" indent="0">
              <a:spcBef>
                <a:spcPts val="0"/>
              </a:spcBef>
              <a:buSzTx/>
              <a:buFontTx/>
              <a:buNone/>
              <a:defRPr sz="2000"/>
            </a:lvl4pPr>
            <a:lvl5pPr marL="0" indent="0">
              <a:spcBef>
                <a:spcPts val="0"/>
              </a:spcBef>
              <a:buSzTx/>
              <a:buFontTx/>
              <a:buNone/>
              <a:defRPr sz="2000"/>
            </a:lvl5pPr>
          </a:lstStyle>
          <a:p>
            <a:r>
              <a:t>Table with titles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1760587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9834E3-0CB5-CF4D-A7B1-971F3BDB2BF6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08A63232-5F31-7F40-86A0-1F830F7121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061181"/>
            <a:ext cx="3983567" cy="15361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41133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1220756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57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headline+text block+3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Asking questions is a great way of </a:t>
            </a:r>
            <a:r>
              <a:rPr lang="en-US" dirty="0" err="1"/>
              <a:t>inteaction</a:t>
            </a:r>
            <a:r>
              <a:rPr lang="en-US" dirty="0"/>
              <a:t> with your audience. Write them in the right column.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0097" y="1223191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Be short!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0097" y="2201946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Two lines maximum.</a:t>
            </a:r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0097" y="3159617"/>
            <a:ext cx="3983567" cy="12481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You can have less than three questions.</a:t>
            </a:r>
            <a:endParaRPr lang="ru-R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65B1CC-9FF9-B843-8B05-45BC3E0A199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1EB4FB02-14EB-D042-9F0E-3B1867166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91335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2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3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1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83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5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1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32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28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7D8EE-3437-4D16-8809-6D33AD926023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144B3-9EC4-4924-9502-74B20D58E6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0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8" r:id="rId18"/>
    <p:sldLayoutId id="21474836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hyperlink" Target="https://&#1086;&#1082;.&#1088;&#1092;/ipetrov" TargetMode="Externa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chart" Target="../charts/chart1.xm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stendup.io/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05EF55-160C-7378-2079-B1C4E421C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778" y="720154"/>
            <a:ext cx="5792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Онлайн-мошенничество:</a:t>
            </a:r>
          </a:p>
          <a:p>
            <a:r>
              <a:rPr lang="ru-RU" sz="3600">
                <a:solidFill>
                  <a:schemeClr val="bg1"/>
                </a:solidFill>
              </a:rPr>
              <a:t>что </a:t>
            </a:r>
            <a:r>
              <a:rPr lang="ru-RU" sz="3600" dirty="0">
                <a:solidFill>
                  <a:schemeClr val="bg1"/>
                </a:solidFill>
              </a:rPr>
              <a:t>можно украсть через интернет?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778" y="3429000"/>
            <a:ext cx="3877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спикер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8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https://vhods.com/wp-content/uploads/2020/02/Zakrytyj-profil-v-VK.png">
            <a:extLst>
              <a:ext uri="{FF2B5EF4-FFF2-40B4-BE49-F238E27FC236}">
                <a16:creationId xmlns:a16="http://schemas.microsoft.com/office/drawing/2014/main" id="{6FF3A3BD-C73C-4F76-8B57-5477AC354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4" t="63383" r="1229" b="17801"/>
          <a:stretch/>
        </p:blipFill>
        <p:spPr bwMode="auto">
          <a:xfrm>
            <a:off x="7090499" y="2420888"/>
            <a:ext cx="3786088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1555B76D-629B-3C42-A1F2-BE4F5F602203}"/>
              </a:ext>
            </a:extLst>
          </p:cNvPr>
          <p:cNvSpPr txBox="1">
            <a:spLocks/>
          </p:cNvSpPr>
          <p:nvPr/>
        </p:nvSpPr>
        <p:spPr>
          <a:xfrm>
            <a:off x="216001" y="548217"/>
            <a:ext cx="11712521" cy="432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Современные приёмы онлайн-мошенничества: фишинг в социальных сетях</a:t>
            </a:r>
            <a:endParaRPr lang="en-US" sz="2400" b="1" dirty="0"/>
          </a:p>
        </p:txBody>
      </p:sp>
      <p:pic>
        <p:nvPicPr>
          <p:cNvPr id="2050" name="Picture 2" descr="https://addons.instantcms.ru/upload/000/u10/006/60c848b5.png">
            <a:extLst>
              <a:ext uri="{FF2B5EF4-FFF2-40B4-BE49-F238E27FC236}">
                <a16:creationId xmlns:a16="http://schemas.microsoft.com/office/drawing/2014/main" id="{F7F2AD78-D580-4FB1-85CA-9B23B3E48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t="71890" r="6147" b="11060"/>
          <a:stretch/>
        </p:blipFill>
        <p:spPr bwMode="auto">
          <a:xfrm>
            <a:off x="1199457" y="1268760"/>
            <a:ext cx="6161233" cy="62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358B06-6A11-4583-9B15-A95612AB2D39}"/>
              </a:ext>
            </a:extLst>
          </p:cNvPr>
          <p:cNvSpPr/>
          <p:nvPr/>
        </p:nvSpPr>
        <p:spPr>
          <a:xfrm>
            <a:off x="1583499" y="1520987"/>
            <a:ext cx="3312368" cy="41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за уродское фото?</a:t>
            </a:r>
            <a:br>
              <a:rPr lang="ru-RU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такая жирная, позор выкладывать такое</a:t>
            </a:r>
            <a:endParaRPr lang="ru-RU" sz="1067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49367E-7208-49F6-9C91-413DCA6C7040}"/>
              </a:ext>
            </a:extLst>
          </p:cNvPr>
          <p:cNvSpPr/>
          <p:nvPr/>
        </p:nvSpPr>
        <p:spPr>
          <a:xfrm>
            <a:off x="1178081" y="2235217"/>
            <a:ext cx="4464496" cy="52805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1. Оскорбительный комментарий под постом</a:t>
            </a:r>
          </a:p>
        </p:txBody>
      </p:sp>
      <p:pic>
        <p:nvPicPr>
          <p:cNvPr id="2054" name="Picture 6" descr="https://vhods.com/wp-content/uploads/2020/02/Zakrytyj-profil-v-VK.png">
            <a:extLst>
              <a:ext uri="{FF2B5EF4-FFF2-40B4-BE49-F238E27FC236}">
                <a16:creationId xmlns:a16="http://schemas.microsoft.com/office/drawing/2014/main" id="{C6DD69DF-E50C-4B49-9F98-F9DBF971E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4" t="23400" r="1229" b="44848"/>
          <a:stretch/>
        </p:blipFill>
        <p:spPr bwMode="auto">
          <a:xfrm>
            <a:off x="7104112" y="1268760"/>
            <a:ext cx="378608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CF3CEC-944F-4C3D-948C-5E265FEEBAA2}"/>
              </a:ext>
            </a:extLst>
          </p:cNvPr>
          <p:cNvSpPr/>
          <p:nvPr/>
        </p:nvSpPr>
        <p:spPr>
          <a:xfrm>
            <a:off x="7052706" y="1268760"/>
            <a:ext cx="3216357" cy="432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Петров</a:t>
            </a:r>
          </a:p>
          <a:p>
            <a:r>
              <a:rPr lang="ru-RU"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в Одноклассниках</a:t>
            </a:r>
            <a:r>
              <a:rPr lang="ru-RU" sz="1067" dirty="0">
                <a:solidFill>
                  <a:srgbClr val="A6A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67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ru-RU" sz="1067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ок.рф</a:t>
            </a:r>
            <a:r>
              <a:rPr lang="en-US" sz="1067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en-US" sz="1067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ipetrov</a:t>
            </a:r>
            <a:r>
              <a:rPr lang="en-US" sz="10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47D484-99C1-4F50-8A17-154E4776DF01}"/>
              </a:ext>
            </a:extLst>
          </p:cNvPr>
          <p:cNvSpPr/>
          <p:nvPr/>
        </p:nvSpPr>
        <p:spPr>
          <a:xfrm>
            <a:off x="6849955" y="3188973"/>
            <a:ext cx="4464496" cy="52805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2.  Закрытый профиль, ссылка на другую социальную сеть</a:t>
            </a:r>
          </a:p>
        </p:txBody>
      </p:sp>
      <p:pic>
        <p:nvPicPr>
          <p:cNvPr id="2056" name="Picture 8" descr="https://mogiaginsk.ru/public/a61small736.png">
            <a:extLst>
              <a:ext uri="{FF2B5EF4-FFF2-40B4-BE49-F238E27FC236}">
                <a16:creationId xmlns:a16="http://schemas.microsoft.com/office/drawing/2014/main" id="{597A0EA4-F92E-4264-BFC2-7B7FDDB33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10100" r="44564" b="13601"/>
          <a:stretch/>
        </p:blipFill>
        <p:spPr bwMode="auto">
          <a:xfrm>
            <a:off x="1583499" y="3376424"/>
            <a:ext cx="2640293" cy="27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D7A500-B00E-4979-A236-8946C6561E0D}"/>
              </a:ext>
            </a:extLst>
          </p:cNvPr>
          <p:cNvSpPr/>
          <p:nvPr/>
        </p:nvSpPr>
        <p:spPr>
          <a:xfrm>
            <a:off x="1007435" y="6117299"/>
            <a:ext cx="4464496" cy="52805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3. Переход по поддельной ссылке,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ввод данных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EB09B44-1CAE-41BC-A215-997C1731322A}"/>
              </a:ext>
            </a:extLst>
          </p:cNvPr>
          <p:cNvSpPr/>
          <p:nvPr/>
        </p:nvSpPr>
        <p:spPr>
          <a:xfrm>
            <a:off x="5911220" y="1652803"/>
            <a:ext cx="657944" cy="76808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n>
                <a:solidFill>
                  <a:sysClr val="windowText" lastClr="000000"/>
                </a:solidFill>
              </a:ln>
              <a:latin typeface="Kaspersky Sans" panose="020B0503050101040103" pitchFamily="34" charset="-52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1BBD86D-4EFA-4015-AEC9-DED3C9F7D86C}"/>
              </a:ext>
            </a:extLst>
          </p:cNvPr>
          <p:cNvSpPr/>
          <p:nvPr/>
        </p:nvSpPr>
        <p:spPr>
          <a:xfrm rot="8988701">
            <a:off x="4879117" y="4016864"/>
            <a:ext cx="1740105" cy="78488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n>
                <a:solidFill>
                  <a:sysClr val="windowText" lastClr="000000"/>
                </a:solidFill>
              </a:ln>
              <a:latin typeface="Kaspersky Sans" panose="020B0503050101040103" pitchFamily="34" charset="-52"/>
            </a:endParaRPr>
          </a:p>
        </p:txBody>
      </p:sp>
      <p:pic>
        <p:nvPicPr>
          <p:cNvPr id="29" name="Google Shape;115;p3">
            <a:extLst>
              <a:ext uri="{FF2B5EF4-FFF2-40B4-BE49-F238E27FC236}">
                <a16:creationId xmlns:a16="http://schemas.microsoft.com/office/drawing/2014/main" id="{9F49E83B-2D55-424F-942D-949CCC5B40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7926" y="4782718"/>
            <a:ext cx="1322959" cy="1380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30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17" grpId="0" animBg="1"/>
      <p:bldP spid="23" grpId="0" animBg="1"/>
      <p:bldP spid="25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Онлайн мошенничество: </a:t>
            </a:r>
            <a:r>
              <a:rPr lang="ru-RU" dirty="0">
                <a:solidFill>
                  <a:srgbClr val="00A88E"/>
                </a:solidFill>
              </a:rPr>
              <a:t>каналы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>
                <a:solidFill>
                  <a:srgbClr val="00A88E"/>
                </a:solidFill>
              </a:rPr>
              <a:t>распространения</a:t>
            </a:r>
          </a:p>
          <a:p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88" y="0"/>
            <a:ext cx="316646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03" b="16297"/>
          <a:stretch/>
        </p:blipFill>
        <p:spPr>
          <a:xfrm>
            <a:off x="527381" y="2948948"/>
            <a:ext cx="6567480" cy="26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8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502143" y="1734085"/>
            <a:ext cx="5096552" cy="350366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A88E"/>
                </a:solidFill>
              </a:rPr>
              <a:t>Лотереи, розыгрыши призов (разновидность </a:t>
            </a:r>
            <a:r>
              <a:rPr lang="ru-RU" sz="3200" dirty="0" err="1">
                <a:solidFill>
                  <a:srgbClr val="00A88E"/>
                </a:solidFill>
              </a:rPr>
              <a:t>скама</a:t>
            </a:r>
            <a:r>
              <a:rPr lang="ru-RU" sz="3200" dirty="0">
                <a:solidFill>
                  <a:srgbClr val="00A88E"/>
                </a:solidFill>
              </a:rPr>
              <a:t>)</a:t>
            </a:r>
          </a:p>
          <a:p>
            <a:endParaRPr lang="ru-RU" dirty="0"/>
          </a:p>
          <a:p>
            <a:r>
              <a:rPr lang="ru-RU" sz="1800" dirty="0"/>
              <a:t>Предложения поучаствовать в «беспроигрышной» лотерее, получить приз или пройти опрос за вознаграждение. Часто предлагается оплатить «закрепительный платёж» или комиссию для вывода приза.</a:t>
            </a:r>
          </a:p>
          <a:p>
            <a:endParaRPr lang="ru-RU" sz="1800" dirty="0"/>
          </a:p>
          <a:p>
            <a:r>
              <a:rPr lang="ru-RU" sz="1800" dirty="0"/>
              <a:t>Цель – получение денег обманным путём.</a:t>
            </a:r>
          </a:p>
          <a:p>
            <a:endParaRPr lang="ru-RU" sz="1467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D7FB969-BD5F-234B-8C38-F1A985E80EAA}"/>
              </a:ext>
            </a:extLst>
          </p:cNvPr>
          <p:cNvSpPr txBox="1">
            <a:spLocks/>
          </p:cNvSpPr>
          <p:nvPr/>
        </p:nvSpPr>
        <p:spPr>
          <a:xfrm>
            <a:off x="216001" y="548217"/>
            <a:ext cx="11712521" cy="432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Онлайн-мошенничество: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>
                <a:solidFill>
                  <a:srgbClr val="00A88E"/>
                </a:solidFill>
              </a:rPr>
              <a:t>виды онлайн-угроз </a:t>
            </a:r>
            <a:endParaRPr lang="en-US" sz="2000" dirty="0">
              <a:solidFill>
                <a:srgbClr val="00A88E"/>
              </a:solidFill>
            </a:endParaRP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05E2DD24-8EA3-40F7-A24D-FF3374FFA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34" y="548217"/>
            <a:ext cx="4713402" cy="59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0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11C8FE5C-F199-42D1-9C34-38019ABE3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23" y="270030"/>
            <a:ext cx="4671166" cy="5912713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672361E-B16D-4639-AA1D-8E20729B7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89" y="175255"/>
            <a:ext cx="9200340" cy="5033994"/>
          </a:xfrm>
          <a:prstGeom prst="rect">
            <a:avLst/>
          </a:pr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B7B42043-9430-4C23-A26D-C58C6BA2F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45" y="225377"/>
            <a:ext cx="9708632" cy="5498693"/>
          </a:xfrm>
          <a:prstGeom prst="rect">
            <a:avLst/>
          </a:prstGeom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880B6B4B-CB6E-4054-A1EC-7B4585564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44" y="258910"/>
            <a:ext cx="9708632" cy="5809618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043F31D8-5B5D-4943-9E03-E36D91FF5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57" y="264197"/>
            <a:ext cx="9836368" cy="5459872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AFCE14E1-589B-4D89-9792-BA955408F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7" y="247809"/>
            <a:ext cx="9777936" cy="5448402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48941509-5CC6-48EB-B49B-CDF5223E6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7" y="355316"/>
            <a:ext cx="10104129" cy="50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9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1151452" y="1997355"/>
            <a:ext cx="3984425" cy="3703031"/>
          </a:xfrm>
        </p:spPr>
        <p:txBody>
          <a:bodyPr/>
          <a:lstStyle/>
          <a:p>
            <a:r>
              <a:rPr lang="ru-RU" dirty="0">
                <a:solidFill>
                  <a:srgbClr val="00A88E"/>
                </a:solidFill>
              </a:rPr>
              <a:t>Мошенничество </a:t>
            </a:r>
            <a:endParaRPr lang="en-US" dirty="0">
              <a:solidFill>
                <a:srgbClr val="00A88E"/>
              </a:solidFill>
            </a:endParaRPr>
          </a:p>
          <a:p>
            <a:r>
              <a:rPr lang="ru-RU" dirty="0">
                <a:solidFill>
                  <a:srgbClr val="00A88E"/>
                </a:solidFill>
              </a:rPr>
              <a:t>на сайтах объявлений (фишинг)</a:t>
            </a:r>
          </a:p>
          <a:p>
            <a:endParaRPr lang="ru-RU" sz="1600" dirty="0"/>
          </a:p>
          <a:p>
            <a:r>
              <a:rPr lang="ru-RU" sz="1467" dirty="0"/>
              <a:t>Мошенники используют поддельные сайты с объявлениями для того, чтобы  получить через них персональные данные и деньги жертв. А реальные сайты с объявлениями они используют для обмана пользователей средствами социальной инженерии. </a:t>
            </a:r>
          </a:p>
          <a:p>
            <a:endParaRPr lang="ru-RU" sz="1467" dirty="0"/>
          </a:p>
          <a:p>
            <a:r>
              <a:rPr lang="ru-RU" sz="1467" dirty="0"/>
              <a:t>Цель – получение денег и персональных данных.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D7FB969-BD5F-234B-8C38-F1A985E80EAA}"/>
              </a:ext>
            </a:extLst>
          </p:cNvPr>
          <p:cNvSpPr txBox="1">
            <a:spLocks/>
          </p:cNvSpPr>
          <p:nvPr/>
        </p:nvSpPr>
        <p:spPr>
          <a:xfrm>
            <a:off x="216001" y="548217"/>
            <a:ext cx="11712521" cy="432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Онлайн-мошенничество: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>
                <a:solidFill>
                  <a:srgbClr val="00A88E"/>
                </a:solidFill>
              </a:rPr>
              <a:t>виды онлайн-угроз </a:t>
            </a:r>
            <a:endParaRPr lang="en-US" sz="2000" dirty="0">
              <a:solidFill>
                <a:srgbClr val="00A88E"/>
              </a:solidFill>
            </a:endParaRPr>
          </a:p>
        </p:txBody>
      </p:sp>
      <p:pic>
        <p:nvPicPr>
          <p:cNvPr id="13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64" y="548218"/>
            <a:ext cx="4992555" cy="609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FD7FB969-BD5F-234B-8C38-F1A985E80EAA}"/>
              </a:ext>
            </a:extLst>
          </p:cNvPr>
          <p:cNvSpPr txBox="1">
            <a:spLocks/>
          </p:cNvSpPr>
          <p:nvPr/>
        </p:nvSpPr>
        <p:spPr>
          <a:xfrm>
            <a:off x="216002" y="548217"/>
            <a:ext cx="11712521" cy="432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Онлайн-мошенничество: </a:t>
            </a:r>
            <a:r>
              <a:rPr lang="ru-RU" sz="2000" dirty="0">
                <a:solidFill>
                  <a:srgbClr val="00A88E"/>
                </a:solidFill>
              </a:rPr>
              <a:t>виды онлайн-угроз </a:t>
            </a:r>
            <a:endParaRPr lang="en-US" sz="2000" dirty="0">
              <a:solidFill>
                <a:srgbClr val="00A88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41" y="1822795"/>
            <a:ext cx="5216771" cy="3429924"/>
          </a:xfrm>
          <a:prstGeom prst="rect">
            <a:avLst/>
          </a:prstGeom>
        </p:spPr>
      </p:pic>
      <p:sp>
        <p:nvSpPr>
          <p:cNvPr id="10" name="Текст 5"/>
          <p:cNvSpPr>
            <a:spLocks noGrp="1"/>
          </p:cNvSpPr>
          <p:nvPr>
            <p:ph type="body" sz="quarter" idx="14"/>
          </p:nvPr>
        </p:nvSpPr>
        <p:spPr>
          <a:xfrm>
            <a:off x="767410" y="1804282"/>
            <a:ext cx="3984425" cy="3703031"/>
          </a:xfrm>
        </p:spPr>
        <p:txBody>
          <a:bodyPr/>
          <a:lstStyle/>
          <a:p>
            <a:r>
              <a:rPr lang="ru-RU" dirty="0" err="1">
                <a:solidFill>
                  <a:srgbClr val="00A88E"/>
                </a:solidFill>
              </a:rPr>
              <a:t>Фейковые</a:t>
            </a:r>
            <a:r>
              <a:rPr lang="ru-RU" dirty="0">
                <a:solidFill>
                  <a:srgbClr val="00A88E"/>
                </a:solidFill>
              </a:rPr>
              <a:t> государственные выплаты</a:t>
            </a:r>
          </a:p>
          <a:p>
            <a:endParaRPr lang="ru-RU" sz="1600" dirty="0"/>
          </a:p>
          <a:p>
            <a:r>
              <a:rPr lang="ru-RU" sz="1600" dirty="0"/>
              <a:t>Жертвами мошенников часто становятся пенсионеры и граждане, получающие социальные выплаты. Мошенники, подделывают официальные сайты государственных учреждений с целью обмана и получения денег.</a:t>
            </a:r>
          </a:p>
        </p:txBody>
      </p:sp>
      <p:pic>
        <p:nvPicPr>
          <p:cNvPr id="1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90" y="1340045"/>
            <a:ext cx="6301876" cy="463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2" y="981193"/>
            <a:ext cx="4479212" cy="53863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109" y="782173"/>
            <a:ext cx="4551105" cy="578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FD7FB969-BD5F-234B-8C38-F1A985E80EAA}"/>
              </a:ext>
            </a:extLst>
          </p:cNvPr>
          <p:cNvSpPr txBox="1">
            <a:spLocks/>
          </p:cNvSpPr>
          <p:nvPr/>
        </p:nvSpPr>
        <p:spPr>
          <a:xfrm>
            <a:off x="216001" y="548217"/>
            <a:ext cx="11712521" cy="432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Онлайн-мошенничество: </a:t>
            </a:r>
            <a:r>
              <a:rPr lang="ru-RU" sz="2000" dirty="0">
                <a:solidFill>
                  <a:srgbClr val="00A88E"/>
                </a:solidFill>
              </a:rPr>
              <a:t>виды онлайн-угроз </a:t>
            </a:r>
            <a:endParaRPr lang="en-US" sz="2000" dirty="0">
              <a:solidFill>
                <a:srgbClr val="00A88E"/>
              </a:solidFill>
            </a:endParaRPr>
          </a:p>
        </p:txBody>
      </p:sp>
      <p:sp>
        <p:nvSpPr>
          <p:cNvPr id="10" name="Текст 5"/>
          <p:cNvSpPr>
            <a:spLocks noGrp="1"/>
          </p:cNvSpPr>
          <p:nvPr>
            <p:ph type="body" sz="quarter" idx="14"/>
          </p:nvPr>
        </p:nvSpPr>
        <p:spPr>
          <a:xfrm>
            <a:off x="236001" y="2180862"/>
            <a:ext cx="3984425" cy="2536821"/>
          </a:xfrm>
        </p:spPr>
        <p:txBody>
          <a:bodyPr/>
          <a:lstStyle/>
          <a:p>
            <a:r>
              <a:rPr lang="ru-RU" dirty="0">
                <a:solidFill>
                  <a:srgbClr val="00A88E"/>
                </a:solidFill>
              </a:rPr>
              <a:t>Мошенничество </a:t>
            </a:r>
            <a:endParaRPr lang="en-US" dirty="0">
              <a:solidFill>
                <a:srgbClr val="00A88E"/>
              </a:solidFill>
            </a:endParaRPr>
          </a:p>
          <a:p>
            <a:r>
              <a:rPr lang="ru-RU" dirty="0">
                <a:solidFill>
                  <a:srgbClr val="00A88E"/>
                </a:solidFill>
              </a:rPr>
              <a:t>через мессенджеры</a:t>
            </a:r>
          </a:p>
          <a:p>
            <a:endParaRPr lang="ru-RU" sz="1600" dirty="0"/>
          </a:p>
          <a:p>
            <a:r>
              <a:rPr lang="ru-RU" sz="1600" dirty="0"/>
              <a:t>Мошенники отправляют жертве привлекательное предложение якобы от крупных брендов. Неосведомлённые пользователи распространяют эти предложения по своим друзьям. Тем самым повышая количество жертв.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219" y="2341048"/>
            <a:ext cx="3545871" cy="2719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83" y="1153366"/>
            <a:ext cx="2941460" cy="50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740702"/>
            <a:ext cx="9852917" cy="55395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32304" y="116633"/>
            <a:ext cx="1818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</a:rPr>
              <a:t>vk-com.tech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3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-123395"/>
            <a:ext cx="12192000" cy="6854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24193" y="1076740"/>
            <a:ext cx="3259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accounts-youtube.com</a:t>
            </a:r>
          </a:p>
        </p:txBody>
      </p:sp>
    </p:spTree>
    <p:extLst>
      <p:ext uri="{BB962C8B-B14F-4D97-AF65-F5344CB8AC3E}">
        <p14:creationId xmlns:p14="http://schemas.microsoft.com/office/powerpoint/2010/main" val="269447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1268762"/>
            <a:ext cx="8230612" cy="46274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24326" y="1220757"/>
            <a:ext cx="2153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support-info.ru</a:t>
            </a:r>
          </a:p>
        </p:txBody>
      </p:sp>
    </p:spTree>
    <p:extLst>
      <p:ext uri="{BB962C8B-B14F-4D97-AF65-F5344CB8AC3E}">
        <p14:creationId xmlns:p14="http://schemas.microsoft.com/office/powerpoint/2010/main" val="11725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43339" y="833012"/>
            <a:ext cx="8813848" cy="2932743"/>
          </a:xfrm>
        </p:spPr>
        <p:txBody>
          <a:bodyPr>
            <a:normAutofit/>
          </a:bodyPr>
          <a:lstStyle/>
          <a:p>
            <a:r>
              <a:rPr lang="ru-RU" dirty="0"/>
              <a:t>Почтовые и онлайн-угрозы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5EC6F0-6CF1-644E-A0E9-BCACFC635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br>
              <a:rPr lang="en-RU" dirty="0"/>
            </a:br>
            <a:r>
              <a:rPr lang="ru-RU" dirty="0"/>
              <a:t>Алексей Марченко,</a:t>
            </a:r>
          </a:p>
          <a:p>
            <a:pPr>
              <a:buNone/>
            </a:pPr>
            <a:r>
              <a:rPr lang="ru-RU" dirty="0"/>
              <a:t>руководитель отдела развития методов фильтрации контента</a:t>
            </a:r>
            <a:endParaRPr lang="en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10"/>
          <p:cNvSpPr txBox="1">
            <a:spLocks/>
          </p:cNvSpPr>
          <p:nvPr/>
        </p:nvSpPr>
        <p:spPr>
          <a:xfrm>
            <a:off x="410039" y="833012"/>
            <a:ext cx="4936661" cy="293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333" b="1" kern="1200">
                <a:solidFill>
                  <a:srgbClr val="000000"/>
                </a:solidFill>
                <a:latin typeface="Kaspersky Sans" panose="020B0503050101040103" pitchFamily="34" charset="-52"/>
                <a:ea typeface="+mj-ea"/>
                <a:cs typeface="+mj-cs"/>
              </a:defRPr>
            </a:lvl1pPr>
          </a:lstStyle>
          <a:p>
            <a:r>
              <a:rPr lang="ru-RU" sz="7200" dirty="0">
                <a:solidFill>
                  <a:schemeClr val="bg1"/>
                </a:solidFill>
              </a:rPr>
              <a:t>Почтовые </a:t>
            </a:r>
          </a:p>
          <a:p>
            <a:r>
              <a:rPr lang="ru-RU" sz="7200" dirty="0">
                <a:solidFill>
                  <a:schemeClr val="bg1"/>
                </a:solidFill>
              </a:rPr>
              <a:t>и онлайн-угрозы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88D5413C-EBBA-4434-9CB1-09BBAC14BCC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51451" y="2180860"/>
            <a:ext cx="4702811" cy="1872205"/>
          </a:xfrm>
        </p:spPr>
        <p:txBody>
          <a:bodyPr/>
          <a:lstStyle/>
          <a:p>
            <a:br>
              <a:rPr lang="fr-FR" dirty="0"/>
            </a:br>
            <a:r>
              <a:rPr lang="ru-RU" dirty="0">
                <a:latin typeface="Kaspersky Sans" panose="020B0503050101040103" pitchFamily="34" charset="77"/>
              </a:rPr>
              <a:t>Фиш</a:t>
            </a:r>
            <a:r>
              <a:rPr lang="en-US" dirty="0">
                <a:latin typeface="Kaspersky Sans" panose="020B0503050101040103" pitchFamily="34" charset="77"/>
              </a:rPr>
              <a:t>-</a:t>
            </a:r>
            <a:r>
              <a:rPr lang="ru-RU" dirty="0">
                <a:latin typeface="Kaspersky Sans" panose="020B0503050101040103" pitchFamily="34" charset="77"/>
              </a:rPr>
              <a:t>киты</a:t>
            </a:r>
            <a:endParaRPr lang="fr-FR" dirty="0">
              <a:latin typeface="Kaspersky Sans" panose="020B0503050101040103" pitchFamily="34" charset="77"/>
            </a:endParaRPr>
          </a:p>
          <a:p>
            <a:pPr>
              <a:buNone/>
            </a:pPr>
            <a:r>
              <a:rPr lang="ru-RU" b="0" dirty="0"/>
              <a:t>Инструменты </a:t>
            </a:r>
          </a:p>
          <a:p>
            <a:pPr>
              <a:buNone/>
            </a:pPr>
            <a:r>
              <a:rPr lang="ru-RU" b="0" dirty="0"/>
              <a:t>для автоматизированного создания </a:t>
            </a:r>
          </a:p>
          <a:p>
            <a:pPr>
              <a:buNone/>
            </a:pPr>
            <a:r>
              <a:rPr lang="ru-RU" b="0" dirty="0"/>
              <a:t>и настройки фишинговых сайтов</a:t>
            </a:r>
            <a:endParaRPr lang="x-none" b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9EFB26D-0E94-4837-B3A8-B71D3C4BF1E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br>
              <a:rPr lang="en-US" dirty="0"/>
            </a:br>
            <a:r>
              <a:rPr lang="ru-RU" dirty="0"/>
              <a:t>Таргетированные атаки</a:t>
            </a:r>
            <a:endParaRPr lang="en-US" dirty="0"/>
          </a:p>
          <a:p>
            <a:pPr>
              <a:buNone/>
            </a:pPr>
            <a:r>
              <a:rPr lang="ru-RU" b="0" dirty="0"/>
              <a:t>Переход от большого числа писем с маленькой конверсией к детально подготовленным атакам на меньшую аудиторию, но потенциально с большей конверсией</a:t>
            </a:r>
            <a:endParaRPr lang="x-none" b="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35F01CE-2F86-4387-8B7F-08C610A25C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51450" y="4801972"/>
            <a:ext cx="4786895" cy="1872205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ru-RU" dirty="0"/>
              <a:t>Гибридные атаки</a:t>
            </a:r>
            <a:endParaRPr lang="en-US" dirty="0"/>
          </a:p>
          <a:p>
            <a:pPr>
              <a:buNone/>
            </a:pPr>
            <a:r>
              <a:rPr lang="ru-RU" b="0" dirty="0"/>
              <a:t>Атаки, состоящие из нескольких шагов и включающие разные каналы </a:t>
            </a:r>
            <a:br>
              <a:rPr lang="en-US" b="0" dirty="0"/>
            </a:br>
            <a:r>
              <a:rPr lang="ru-RU" b="0" dirty="0"/>
              <a:t>коммуникации: мессенджеры, телефон, </a:t>
            </a:r>
            <a:r>
              <a:rPr lang="en-US" b="0" dirty="0"/>
              <a:t>e-mail</a:t>
            </a:r>
            <a:endParaRPr lang="x-none" b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BB85FCF1-FB5E-4217-BD62-E28D8FF722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12088" y="5061181"/>
            <a:ext cx="5125481" cy="1612996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ru-RU" dirty="0"/>
              <a:t>Сложные приемы</a:t>
            </a:r>
            <a:endParaRPr lang="en-US" dirty="0"/>
          </a:p>
          <a:p>
            <a:pPr>
              <a:buNone/>
            </a:pPr>
            <a:r>
              <a:rPr lang="ru-RU" b="0" dirty="0"/>
              <a:t>Применение более сложных техник, повышение вариативности в рамках одной атаки</a:t>
            </a:r>
            <a:endParaRPr lang="x-none" b="0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502413A1-6756-4260-B515-15A04EFF7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400" dirty="0"/>
              <a:t>Глобальный вектор</a:t>
            </a:r>
            <a:endParaRPr lang="x-none" sz="2400" dirty="0"/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C5F4961C-BAA3-1045-8899-6BC9186E8B31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907" b="5907"/>
          <a:stretch>
            <a:fillRect/>
          </a:stretch>
        </p:blipFill>
        <p:spPr/>
      </p:pic>
      <p:pic>
        <p:nvPicPr>
          <p:cNvPr id="12" name="Google Shape;1943;p90">
            <a:extLst>
              <a:ext uri="{FF2B5EF4-FFF2-40B4-BE49-F238E27FC236}">
                <a16:creationId xmlns:a16="http://schemas.microsoft.com/office/drawing/2014/main" id="{F08446A5-D9E0-4E37-ACBF-E2ACA091A6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4313" y="1541791"/>
            <a:ext cx="682777" cy="68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13;p81">
            <a:extLst>
              <a:ext uri="{FF2B5EF4-FFF2-40B4-BE49-F238E27FC236}">
                <a16:creationId xmlns:a16="http://schemas.microsoft.com/office/drawing/2014/main" id="{4698850A-D63F-40C9-BDAD-4A6DAAFDAC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1450" y="4006972"/>
            <a:ext cx="769976" cy="76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C5C1C7F-F53B-43CD-BA2E-4EE2758F6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2089" y="4391961"/>
            <a:ext cx="769975" cy="7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22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>
            <a:extLst>
              <a:ext uri="{FF2B5EF4-FFF2-40B4-BE49-F238E27FC236}">
                <a16:creationId xmlns:a16="http://schemas.microsoft.com/office/drawing/2014/main" id="{502413A1-6756-4260-B515-15A04EFF7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400" dirty="0"/>
              <a:t>Рекомендации</a:t>
            </a:r>
            <a:endParaRPr lang="x-none" sz="2400" dirty="0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E35F01CE-2F86-4387-8B7F-08C610A25C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60710" y="2645506"/>
            <a:ext cx="4786895" cy="1872205"/>
          </a:xfrm>
        </p:spPr>
        <p:txBody>
          <a:bodyPr>
            <a:normAutofit/>
          </a:bodyPr>
          <a:lstStyle/>
          <a:p>
            <a:pPr fontAlgn="base"/>
            <a:br>
              <a:rPr lang="en-US" b="0" dirty="0"/>
            </a:br>
            <a:r>
              <a:rPr lang="ru-RU" b="0" dirty="0"/>
              <a:t>Во время покупок на официальных площадках не переходите для общения с продавцами в сторонние мессенджеры, используйте для этого встроенные возможности сервисов</a:t>
            </a:r>
            <a:endParaRPr lang="en-US" b="0" dirty="0"/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E35F01CE-2F86-4387-8B7F-08C610A25C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60710" y="4792784"/>
            <a:ext cx="4786895" cy="1872205"/>
          </a:xfrm>
        </p:spPr>
        <p:txBody>
          <a:bodyPr>
            <a:normAutofit/>
          </a:bodyPr>
          <a:lstStyle/>
          <a:p>
            <a:pPr fontAlgn="base"/>
            <a:br>
              <a:rPr lang="en-US" b="0" dirty="0"/>
            </a:br>
            <a:r>
              <a:rPr lang="ru-RU" b="0" dirty="0"/>
              <a:t>Прежде чем ввести учетные или платежные данные на каком-либо сайте, проверьте название ресурса </a:t>
            </a:r>
          </a:p>
          <a:p>
            <a:pPr fontAlgn="base">
              <a:buNone/>
            </a:pPr>
            <a:r>
              <a:rPr lang="ru-RU" b="0" dirty="0"/>
              <a:t>в адресной строке — нет ли в нем лишних/неподходящих букв или слов</a:t>
            </a: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E35F01CE-2F86-4387-8B7F-08C610A25C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60710" y="1255409"/>
            <a:ext cx="4629951" cy="1872205"/>
          </a:xfrm>
        </p:spPr>
        <p:txBody>
          <a:bodyPr>
            <a:normAutofit/>
          </a:bodyPr>
          <a:lstStyle/>
          <a:p>
            <a:pPr fontAlgn="base"/>
            <a:br>
              <a:rPr lang="en-US" b="0" dirty="0"/>
            </a:br>
            <a:r>
              <a:rPr lang="ru-RU" b="0" dirty="0"/>
              <a:t>Критически относитесь к крайне щедрым предложениям </a:t>
            </a:r>
          </a:p>
          <a:p>
            <a:pPr fontAlgn="base">
              <a:buNone/>
            </a:pPr>
            <a:r>
              <a:rPr lang="ru-RU" b="0" dirty="0"/>
              <a:t>или пугающим сообщениям</a:t>
            </a:r>
          </a:p>
        </p:txBody>
      </p:sp>
      <p:sp>
        <p:nvSpPr>
          <p:cNvPr id="22" name="Текст 9">
            <a:extLst>
              <a:ext uri="{FF2B5EF4-FFF2-40B4-BE49-F238E27FC236}">
                <a16:creationId xmlns:a16="http://schemas.microsoft.com/office/drawing/2014/main" id="{E35F01CE-2F86-4387-8B7F-08C610A25C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99967" y="1255409"/>
            <a:ext cx="4248218" cy="1872205"/>
          </a:xfrm>
        </p:spPr>
        <p:txBody>
          <a:bodyPr>
            <a:noAutofit/>
          </a:bodyPr>
          <a:lstStyle/>
          <a:p>
            <a:pPr fontAlgn="base"/>
            <a:br>
              <a:rPr lang="en-US" b="0" dirty="0"/>
            </a:br>
            <a:r>
              <a:rPr lang="ru-RU" b="0" dirty="0"/>
              <a:t>Если вы хотите что-то купить </a:t>
            </a:r>
          </a:p>
          <a:p>
            <a:pPr fontAlgn="base">
              <a:buNone/>
            </a:pPr>
            <a:r>
              <a:rPr lang="ru-RU" b="0" dirty="0"/>
              <a:t>на определенном неизвестном сайте, лучше сначала проверить на специальных </a:t>
            </a:r>
            <a:r>
              <a:rPr lang="ru-RU" b="0" dirty="0" err="1"/>
              <a:t>whois</a:t>
            </a:r>
            <a:r>
              <a:rPr lang="ru-RU" b="0" dirty="0"/>
              <a:t>-сервисах информацию о домене: </a:t>
            </a:r>
          </a:p>
          <a:p>
            <a:pPr fontAlgn="base">
              <a:buNone/>
            </a:pPr>
            <a:r>
              <a:rPr lang="ru-RU" b="0" dirty="0"/>
              <a:t>если он совсем свежий </a:t>
            </a:r>
          </a:p>
          <a:p>
            <a:pPr fontAlgn="base">
              <a:buNone/>
            </a:pPr>
            <a:r>
              <a:rPr lang="ru-RU" b="0" dirty="0"/>
              <a:t>и зарегистрирован на частное лицо, это повод насторожиться</a:t>
            </a:r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id="{E35F01CE-2F86-4387-8B7F-08C610A25C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119218" y="4620958"/>
            <a:ext cx="4382973" cy="1872205"/>
          </a:xfrm>
        </p:spPr>
        <p:txBody>
          <a:bodyPr>
            <a:normAutofit/>
          </a:bodyPr>
          <a:lstStyle/>
          <a:p>
            <a:pPr fontAlgn="base"/>
            <a:br>
              <a:rPr lang="en-US" b="0" dirty="0"/>
            </a:br>
            <a:r>
              <a:rPr lang="ru-RU" b="0" dirty="0"/>
              <a:t>Используйте надежное защитное решение, которое предотвратит попытку перейти на </a:t>
            </a:r>
            <a:r>
              <a:rPr lang="ru-RU" b="0" dirty="0" err="1"/>
              <a:t>фишинговый</a:t>
            </a:r>
            <a:r>
              <a:rPr lang="ru-RU" b="0" dirty="0"/>
              <a:t> ресурс, такое как Kaspersky </a:t>
            </a:r>
            <a:r>
              <a:rPr lang="ru-RU" b="0" dirty="0" err="1"/>
              <a:t>Internet</a:t>
            </a:r>
            <a:r>
              <a:rPr lang="ru-RU" b="0" dirty="0"/>
              <a:t> </a:t>
            </a:r>
            <a:r>
              <a:rPr lang="ru-RU" b="0" dirty="0" err="1"/>
              <a:t>Security</a:t>
            </a:r>
            <a:endParaRPr lang="ru-RU" b="0" dirty="0"/>
          </a:p>
          <a:p>
            <a:pPr fontAlgn="base"/>
            <a:endParaRPr lang="ru-RU" b="0" dirty="0"/>
          </a:p>
        </p:txBody>
      </p:sp>
      <p:pic>
        <p:nvPicPr>
          <p:cNvPr id="24" name="Google Shape;1327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8618" y="5341751"/>
            <a:ext cx="732571" cy="77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337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18" y="3241088"/>
            <a:ext cx="664371" cy="68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779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618" y="1659447"/>
            <a:ext cx="757089" cy="74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raphic 15">
            <a:extLst>
              <a:ext uri="{FF2B5EF4-FFF2-40B4-BE49-F238E27FC236}">
                <a16:creationId xmlns:a16="http://schemas.microsoft.com/office/drawing/2014/main" id="{8937734D-058B-304C-85EF-09979018BB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87234" y="5341751"/>
            <a:ext cx="667502" cy="667502"/>
          </a:xfrm>
          <a:prstGeom prst="rect">
            <a:avLst/>
          </a:prstGeom>
        </p:spPr>
      </p:pic>
      <p:pic>
        <p:nvPicPr>
          <p:cNvPr id="28" name="Google Shape;1669;p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52449" y="2191511"/>
            <a:ext cx="737071" cy="771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85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5366FF-B849-4D66-9125-5235CD0E7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1">
            <a:extLst>
              <a:ext uri="{FF2B5EF4-FFF2-40B4-BE49-F238E27FC236}">
                <a16:creationId xmlns:a16="http://schemas.microsoft.com/office/drawing/2014/main" id="{D9C15D33-AC35-41E1-83B1-20399A4027A0}"/>
              </a:ext>
            </a:extLst>
          </p:cNvPr>
          <p:cNvSpPr txBox="1">
            <a:spLocks/>
          </p:cNvSpPr>
          <p:nvPr/>
        </p:nvSpPr>
        <p:spPr>
          <a:xfrm>
            <a:off x="262312" y="1376906"/>
            <a:ext cx="6577478" cy="1358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i="0" kern="1200" baseline="0" smtClean="0">
                <a:solidFill>
                  <a:schemeClr val="tx1"/>
                </a:solidFill>
                <a:latin typeface="Kaspersky Sans" panose="020B0503050101040103" pitchFamily="34" charset="77"/>
                <a:ea typeface="+mj-ea"/>
                <a:cs typeface="+mj-cs"/>
              </a:defRPr>
            </a:lvl1pPr>
          </a:lstStyle>
          <a:p>
            <a:pPr algn="l"/>
            <a:r>
              <a:rPr lang="ru-RU" sz="3333" dirty="0">
                <a:solidFill>
                  <a:schemeClr val="bg1"/>
                </a:solidFill>
              </a:rPr>
              <a:t>Современный ландшафт </a:t>
            </a:r>
            <a:r>
              <a:rPr lang="ru-RU" sz="3333" dirty="0" err="1">
                <a:solidFill>
                  <a:schemeClr val="bg1"/>
                </a:solidFill>
              </a:rPr>
              <a:t>киберугроз</a:t>
            </a:r>
            <a:endParaRPr lang="ru-RU" sz="33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29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5DF574-22EF-4BF6-826E-D93DA5DEE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740" y="548680"/>
            <a:ext cx="11712521" cy="430168"/>
          </a:xfrm>
        </p:spPr>
        <p:txBody>
          <a:bodyPr/>
          <a:lstStyle/>
          <a:p>
            <a:pPr algn="l"/>
            <a:r>
              <a:rPr lang="ru-RU" b="1" dirty="0"/>
              <a:t>Современные угрозы. Мошеннические приложения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9A64E-AEBE-40D3-BFE7-9EDB86290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9739" y="1220755"/>
            <a:ext cx="6384709" cy="4478296"/>
          </a:xfrm>
        </p:spPr>
        <p:txBody>
          <a:bodyPr>
            <a:normAutofit fontScale="25000" lnSpcReduction="20000"/>
          </a:bodyPr>
          <a:lstStyle/>
          <a:p>
            <a:pPr marL="85725" algn="l">
              <a:spcAft>
                <a:spcPts val="1600"/>
              </a:spcAft>
            </a:pPr>
            <a:r>
              <a:rPr lang="ru-RU" sz="7400" dirty="0">
                <a:latin typeface="+mn-lt"/>
                <a:cs typeface="+mn-cs"/>
              </a:rPr>
              <a:t>Мошеннические приложения в </a:t>
            </a:r>
            <a:r>
              <a:rPr lang="en-US" sz="7400" dirty="0">
                <a:latin typeface="+mn-lt"/>
                <a:cs typeface="+mn-cs"/>
              </a:rPr>
              <a:t>Google Play</a:t>
            </a:r>
          </a:p>
          <a:p>
            <a:pPr marL="713300" algn="l">
              <a:spcAft>
                <a:spcPts val="1800"/>
              </a:spcAft>
            </a:pPr>
            <a:r>
              <a:rPr lang="ru-RU" sz="7400" dirty="0">
                <a:latin typeface="+mn-lt"/>
                <a:cs typeface="+mn-cs"/>
              </a:rPr>
              <a:t>Социальные выплаты</a:t>
            </a:r>
          </a:p>
          <a:p>
            <a:pPr marL="713300" algn="l">
              <a:spcBef>
                <a:spcPts val="1200"/>
              </a:spcBef>
              <a:spcAft>
                <a:spcPts val="1800"/>
              </a:spcAft>
            </a:pPr>
            <a:r>
              <a:rPr lang="ru-RU" sz="7400" dirty="0">
                <a:latin typeface="+mn-lt"/>
                <a:cs typeface="+mn-cs"/>
              </a:rPr>
              <a:t>Инвестиции</a:t>
            </a:r>
          </a:p>
          <a:p>
            <a:pPr marL="713300" algn="l">
              <a:spcBef>
                <a:spcPts val="1200"/>
              </a:spcBef>
              <a:spcAft>
                <a:spcPts val="1800"/>
              </a:spcAft>
            </a:pPr>
            <a:r>
              <a:rPr lang="ru-RU" sz="7400" dirty="0">
                <a:latin typeface="+mn-lt"/>
                <a:cs typeface="+mn-cs"/>
              </a:rPr>
              <a:t>Микрозаймы</a:t>
            </a:r>
          </a:p>
          <a:p>
            <a:pPr marL="713300" algn="l">
              <a:spcAft>
                <a:spcPts val="1600"/>
              </a:spcAft>
            </a:pPr>
            <a:endParaRPr lang="ru-RU" sz="7400" dirty="0">
              <a:latin typeface="+mn-lt"/>
              <a:cs typeface="+mn-cs"/>
            </a:endParaRPr>
          </a:p>
          <a:p>
            <a:pPr marL="85725" algn="l">
              <a:lnSpc>
                <a:spcPct val="170000"/>
              </a:lnSpc>
              <a:spcAft>
                <a:spcPts val="1600"/>
              </a:spcAft>
            </a:pPr>
            <a:r>
              <a:rPr lang="ru-RU" sz="7400" dirty="0">
                <a:latin typeface="+mn-lt"/>
                <a:cs typeface="+mn-cs"/>
              </a:rPr>
              <a:t>Троянцы-подписчики</a:t>
            </a:r>
            <a:br>
              <a:rPr lang="ru-RU" sz="7400" dirty="0">
                <a:latin typeface="+mn-lt"/>
                <a:cs typeface="+mn-cs"/>
              </a:rPr>
            </a:br>
            <a:r>
              <a:rPr lang="ru-RU" sz="7400" dirty="0">
                <a:latin typeface="+mn-lt"/>
                <a:cs typeface="+mn-cs"/>
              </a:rPr>
              <a:t>без ведома пользователя подключают дорогостоящую подписку или оформляют доступ к платным SMS-сервисам</a:t>
            </a:r>
          </a:p>
          <a:p>
            <a:pPr marL="713300" algn="l">
              <a:spcAft>
                <a:spcPts val="1600"/>
              </a:spcAft>
            </a:pPr>
            <a:endParaRPr lang="ru-RU" sz="7400" dirty="0">
              <a:latin typeface="+mn-lt"/>
              <a:cs typeface="+mn-cs"/>
            </a:endParaRPr>
          </a:p>
          <a:p>
            <a:pPr marL="713300" algn="l">
              <a:spcAft>
                <a:spcPts val="1600"/>
              </a:spcAft>
            </a:pPr>
            <a:endParaRPr lang="ru-RU" sz="7400" dirty="0">
              <a:latin typeface="+mn-lt"/>
              <a:cs typeface="+mn-cs"/>
            </a:endParaRPr>
          </a:p>
          <a:p>
            <a:endParaRPr lang="ru-R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E004F-7D0C-4141-AFF0-4628F328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482" y="978849"/>
            <a:ext cx="4368485" cy="4617929"/>
          </a:xfrm>
          <a:prstGeom prst="rect">
            <a:avLst/>
          </a:prstGeom>
        </p:spPr>
      </p:pic>
      <p:pic>
        <p:nvPicPr>
          <p:cNvPr id="7" name="Google Shape;1779;p87">
            <a:extLst>
              <a:ext uri="{FF2B5EF4-FFF2-40B4-BE49-F238E27FC236}">
                <a16:creationId xmlns:a16="http://schemas.microsoft.com/office/drawing/2014/main" id="{E188825F-BB11-45E2-B5F6-4482597297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216" y="1531430"/>
            <a:ext cx="472268" cy="50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91;p87">
            <a:extLst>
              <a:ext uri="{FF2B5EF4-FFF2-40B4-BE49-F238E27FC236}">
                <a16:creationId xmlns:a16="http://schemas.microsoft.com/office/drawing/2014/main" id="{E92ADC88-8845-456A-9A39-40ED8020D5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216" y="2653614"/>
            <a:ext cx="416121" cy="38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97;p87">
            <a:extLst>
              <a:ext uri="{FF2B5EF4-FFF2-40B4-BE49-F238E27FC236}">
                <a16:creationId xmlns:a16="http://schemas.microsoft.com/office/drawing/2014/main" id="{FEC48129-2BB1-446E-ABFF-421A2FE030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216" y="2024343"/>
            <a:ext cx="416121" cy="502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267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86B27F-43C8-41FD-B768-456E4B0E6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ru-RU" b="1" dirty="0"/>
              <a:t>Современные угрозы. Атаки на геймеров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7BF6A-A047-4D66-83D7-4654E99694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2281" y="1366063"/>
            <a:ext cx="3936555" cy="984631"/>
          </a:xfrm>
          <a:solidFill>
            <a:srgbClr val="23D1AE"/>
          </a:solidFill>
          <a:ln>
            <a:solidFill>
              <a:srgbClr val="23D1AE"/>
            </a:solidFill>
          </a:ln>
        </p:spPr>
        <p:txBody>
          <a:bodyPr/>
          <a:lstStyle/>
          <a:p>
            <a:pPr algn="l"/>
            <a:r>
              <a:rPr lang="ru-RU" sz="2133" dirty="0"/>
              <a:t>Геймеры – уже не просто гики, а обладатели ценных цифровых активов</a:t>
            </a:r>
          </a:p>
          <a:p>
            <a:pPr algn="l"/>
            <a:endParaRPr lang="ru-RU" sz="2133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2132BF0-4FB8-407D-8A29-BEB5CDC1DC90}"/>
              </a:ext>
            </a:extLst>
          </p:cNvPr>
          <p:cNvGraphicFramePr/>
          <p:nvPr>
            <p:extLst/>
          </p:nvPr>
        </p:nvGraphicFramePr>
        <p:xfrm>
          <a:off x="1615728" y="4754158"/>
          <a:ext cx="2719851" cy="197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C4ED510-0B98-43C6-B722-BB62F71A866B}"/>
              </a:ext>
            </a:extLst>
          </p:cNvPr>
          <p:cNvSpPr txBox="1"/>
          <p:nvPr/>
        </p:nvSpPr>
        <p:spPr>
          <a:xfrm>
            <a:off x="1187117" y="4054536"/>
            <a:ext cx="368068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latin typeface="Kaspersky Sans" panose="020B0503050101040103" pitchFamily="34" charset="-52"/>
                <a:cs typeface="Arial" panose="020B0604020202020204" pitchFamily="34" charset="0"/>
              </a:rPr>
              <a:t>Атаки на мобильных пользователей </a:t>
            </a:r>
            <a:br>
              <a:rPr lang="ru-RU" sz="1867" dirty="0">
                <a:latin typeface="Kaspersky Sans" panose="020B0503050101040103" pitchFamily="34" charset="-52"/>
                <a:cs typeface="Arial" panose="020B0604020202020204" pitchFamily="34" charset="0"/>
              </a:rPr>
            </a:br>
            <a:r>
              <a:rPr lang="ru-RU" sz="1867" dirty="0" err="1">
                <a:latin typeface="Kaspersky Sans" panose="020B0503050101040103" pitchFamily="34" charset="-52"/>
                <a:cs typeface="Arial" panose="020B0604020202020204" pitchFamily="34" charset="0"/>
              </a:rPr>
              <a:t>Brawl</a:t>
            </a:r>
            <a:r>
              <a:rPr lang="ru-RU" sz="1867" dirty="0">
                <a:latin typeface="Kaspersky Sans" panose="020B0503050101040103" pitchFamily="34" charset="-52"/>
                <a:cs typeface="Arial" panose="020B0604020202020204" pitchFamily="34" charset="0"/>
              </a:rPr>
              <a:t> </a:t>
            </a:r>
            <a:r>
              <a:rPr lang="ru-RU" sz="1867" dirty="0" err="1">
                <a:latin typeface="Kaspersky Sans" panose="020B0503050101040103" pitchFamily="34" charset="-52"/>
                <a:cs typeface="Arial" panose="020B0604020202020204" pitchFamily="34" charset="0"/>
              </a:rPr>
              <a:t>Stars</a:t>
            </a:r>
            <a:r>
              <a:rPr lang="ru-RU" sz="1867" dirty="0">
                <a:latin typeface="Kaspersky Sans" panose="020B0503050101040103" pitchFamily="34" charset="-52"/>
                <a:cs typeface="Arial" panose="020B0604020202020204" pitchFamily="34" charset="0"/>
              </a:rPr>
              <a:t> </a:t>
            </a:r>
            <a:endParaRPr lang="ru-RU" sz="1867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B7FD66C-ABAD-4945-B414-58D2D98EF191}"/>
              </a:ext>
            </a:extLst>
          </p:cNvPr>
          <p:cNvGraphicFramePr/>
          <p:nvPr>
            <p:extLst/>
          </p:nvPr>
        </p:nvGraphicFramePr>
        <p:xfrm>
          <a:off x="4867800" y="4756803"/>
          <a:ext cx="2719851" cy="197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59A6F85-9F19-42A3-88C0-6491D480A27E}"/>
              </a:ext>
            </a:extLst>
          </p:cNvPr>
          <p:cNvSpPr txBox="1"/>
          <p:nvPr/>
        </p:nvSpPr>
        <p:spPr>
          <a:xfrm>
            <a:off x="4387384" y="4049592"/>
            <a:ext cx="368068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latin typeface="Kaspersky Sans" panose="020B0503050101040103" pitchFamily="34" charset="-52"/>
                <a:cs typeface="Arial" panose="020B0604020202020204" pitchFamily="34" charset="0"/>
              </a:rPr>
              <a:t>Атаки на мобильных пользователей </a:t>
            </a:r>
            <a:br>
              <a:rPr lang="ru-RU" sz="1867" dirty="0">
                <a:latin typeface="Kaspersky Sans" panose="020B0503050101040103" pitchFamily="34" charset="-52"/>
                <a:cs typeface="Arial" panose="020B0604020202020204" pitchFamily="34" charset="0"/>
              </a:rPr>
            </a:br>
            <a:r>
              <a:rPr lang="en-US" sz="1867" dirty="0">
                <a:latin typeface="Kaspersky Sans" panose="020B0503050101040103" pitchFamily="34" charset="-52"/>
                <a:cs typeface="Arial" panose="020B0604020202020204" pitchFamily="34" charset="0"/>
              </a:rPr>
              <a:t>Roblox</a:t>
            </a:r>
            <a:endParaRPr lang="ru-RU" sz="1867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51DCC29-B852-41B6-BE76-45419847D95B}"/>
              </a:ext>
            </a:extLst>
          </p:cNvPr>
          <p:cNvGraphicFramePr/>
          <p:nvPr>
            <p:extLst/>
          </p:nvPr>
        </p:nvGraphicFramePr>
        <p:xfrm>
          <a:off x="8160955" y="4783935"/>
          <a:ext cx="2719851" cy="197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A07BDE1-7DDF-4AA5-82FC-1269BF195CFE}"/>
              </a:ext>
            </a:extLst>
          </p:cNvPr>
          <p:cNvSpPr txBox="1"/>
          <p:nvPr/>
        </p:nvSpPr>
        <p:spPr>
          <a:xfrm>
            <a:off x="7680176" y="4053069"/>
            <a:ext cx="368068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latin typeface="Kaspersky Sans" panose="020B0503050101040103" pitchFamily="34" charset="-52"/>
                <a:cs typeface="Arial" panose="020B0604020202020204" pitchFamily="34" charset="0"/>
              </a:rPr>
              <a:t>Атаки на мобильных пользователей </a:t>
            </a:r>
            <a:br>
              <a:rPr lang="ru-RU" sz="1867" dirty="0">
                <a:latin typeface="Kaspersky Sans" panose="020B0503050101040103" pitchFamily="34" charset="-52"/>
                <a:cs typeface="Arial" panose="020B0604020202020204" pitchFamily="34" charset="0"/>
              </a:rPr>
            </a:br>
            <a:r>
              <a:rPr lang="en-US" sz="1867" dirty="0">
                <a:latin typeface="Kaspersky Sans" panose="020B0503050101040103" pitchFamily="34" charset="-52"/>
                <a:cs typeface="Arial" panose="020B0604020202020204" pitchFamily="34" charset="0"/>
              </a:rPr>
              <a:t>Standoff</a:t>
            </a:r>
            <a:endParaRPr lang="ru-RU" sz="1867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FA90B8-7B41-4817-87B9-42C72A665FA6}"/>
              </a:ext>
            </a:extLst>
          </p:cNvPr>
          <p:cNvSpPr/>
          <p:nvPr/>
        </p:nvSpPr>
        <p:spPr>
          <a:xfrm>
            <a:off x="191344" y="1089899"/>
            <a:ext cx="6692317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dirty="0"/>
              <a:t>Угрозы: </a:t>
            </a:r>
          </a:p>
          <a:p>
            <a:pPr marL="713300">
              <a:spcAft>
                <a:spcPts val="1600"/>
              </a:spcAft>
            </a:pPr>
            <a:r>
              <a:rPr lang="ru-RU" sz="2400" dirty="0"/>
              <a:t>Угоны аккаунтов </a:t>
            </a:r>
          </a:p>
          <a:p>
            <a:pPr marL="713300">
              <a:spcAft>
                <a:spcPts val="1600"/>
              </a:spcAft>
            </a:pPr>
            <a:r>
              <a:rPr lang="ru-RU" sz="2400" dirty="0"/>
              <a:t>Распространение вредоносного ПО</a:t>
            </a:r>
          </a:p>
          <a:p>
            <a:pPr marL="713300">
              <a:spcAft>
                <a:spcPts val="1600"/>
              </a:spcAft>
            </a:pPr>
            <a:r>
              <a:rPr lang="ru-RU" sz="2400" dirty="0"/>
              <a:t>Фишинг</a:t>
            </a:r>
          </a:p>
          <a:p>
            <a:pPr marL="713300">
              <a:spcAft>
                <a:spcPts val="1600"/>
              </a:spcAft>
            </a:pPr>
            <a:r>
              <a:rPr lang="ru-RU" sz="2400" dirty="0"/>
              <a:t>Мошенничество</a:t>
            </a:r>
          </a:p>
        </p:txBody>
      </p:sp>
      <p:pic>
        <p:nvPicPr>
          <p:cNvPr id="13" name="Google Shape;1542;p82">
            <a:extLst>
              <a:ext uri="{FF2B5EF4-FFF2-40B4-BE49-F238E27FC236}">
                <a16:creationId xmlns:a16="http://schemas.microsoft.com/office/drawing/2014/main" id="{E7A6D8DB-4401-412F-83CC-BE275F1005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6529" y="1538259"/>
            <a:ext cx="5588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95;p89">
            <a:extLst>
              <a:ext uri="{FF2B5EF4-FFF2-40B4-BE49-F238E27FC236}">
                <a16:creationId xmlns:a16="http://schemas.microsoft.com/office/drawing/2014/main" id="{66FD1F23-C8C0-4224-AAE9-D7260ECBF0F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6529" y="2097059"/>
            <a:ext cx="5588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94;p87">
            <a:extLst>
              <a:ext uri="{FF2B5EF4-FFF2-40B4-BE49-F238E27FC236}">
                <a16:creationId xmlns:a16="http://schemas.microsoft.com/office/drawing/2014/main" id="{17201FA3-3E19-4B81-B86F-412BDFD4997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6529" y="2655859"/>
            <a:ext cx="5588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80;p87">
            <a:extLst>
              <a:ext uri="{FF2B5EF4-FFF2-40B4-BE49-F238E27FC236}">
                <a16:creationId xmlns:a16="http://schemas.microsoft.com/office/drawing/2014/main" id="{4733C2BB-E9A6-4086-B264-45FE3C3A6FE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6529" y="3232941"/>
            <a:ext cx="558800" cy="5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163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2582FA-786F-48FC-A9D1-F747F0293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910" y="2852719"/>
            <a:ext cx="3645957" cy="384064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837EF3-CAC1-4FED-9540-540287ECDE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ru-RU" b="1" dirty="0"/>
              <a:t>Современные угрозы</a:t>
            </a:r>
            <a:r>
              <a:rPr lang="en-US" b="1" dirty="0"/>
              <a:t>.</a:t>
            </a:r>
            <a:r>
              <a:rPr lang="ru-RU" b="1" dirty="0"/>
              <a:t> </a:t>
            </a:r>
            <a:r>
              <a:rPr lang="ru-RU" b="1" dirty="0" err="1"/>
              <a:t>Сталкерское</a:t>
            </a:r>
            <a:r>
              <a:rPr lang="ru-RU" b="1" dirty="0"/>
              <a:t> ПО и слежка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56F5E-3099-462B-A96B-0C7BF6175E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57910" y="550560"/>
            <a:ext cx="3645956" cy="2736304"/>
          </a:xfrm>
          <a:solidFill>
            <a:srgbClr val="23D1AE"/>
          </a:solidFill>
          <a:ln>
            <a:solidFill>
              <a:srgbClr val="23D1AE"/>
            </a:solidFill>
          </a:ln>
        </p:spPr>
        <p:txBody>
          <a:bodyPr/>
          <a:lstStyle/>
          <a:p>
            <a:pPr algn="l"/>
            <a:r>
              <a:rPr lang="ru-RU" sz="2133" dirty="0" err="1"/>
              <a:t>Сталкерское</a:t>
            </a:r>
            <a:r>
              <a:rPr lang="ru-RU" sz="2133" dirty="0"/>
              <a:t> ПО —</a:t>
            </a:r>
            <a:r>
              <a:rPr lang="en-US" sz="2133" dirty="0"/>
              <a:t> </a:t>
            </a:r>
            <a:r>
              <a:rPr lang="ru-RU" sz="2133" dirty="0"/>
              <a:t>коммерческие программы для слежки, которые часто используются для скрытого наблюдения и вторжения в личную жизнь человека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AC75612-3455-423E-83CB-84B6F0B6E593}"/>
              </a:ext>
            </a:extLst>
          </p:cNvPr>
          <p:cNvSpPr txBox="1">
            <a:spLocks/>
          </p:cNvSpPr>
          <p:nvPr/>
        </p:nvSpPr>
        <p:spPr>
          <a:xfrm>
            <a:off x="146977" y="1268761"/>
            <a:ext cx="8188642" cy="3840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600"/>
              </a:spcAft>
            </a:pPr>
            <a:r>
              <a:rPr lang="ru-RU" sz="2400" dirty="0"/>
              <a:t>Как разоблачить мобильного шпиона?</a:t>
            </a:r>
          </a:p>
          <a:p>
            <a:pPr>
              <a:spcAft>
                <a:spcPts val="1600"/>
              </a:spcAft>
            </a:pPr>
            <a:r>
              <a:rPr lang="ru-RU" sz="2400" dirty="0"/>
              <a:t>1. Самостоятельно</a:t>
            </a:r>
          </a:p>
          <a:p>
            <a:pPr marL="836063" indent="-355591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слишком быстрый расход заряда батареи и интернет-трафика</a:t>
            </a:r>
          </a:p>
          <a:p>
            <a:pPr marL="836063" indent="-355591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не разрешать приложениям «спец. возможности»</a:t>
            </a:r>
          </a:p>
          <a:p>
            <a:pPr>
              <a:spcAft>
                <a:spcPts val="1600"/>
              </a:spcAft>
            </a:pPr>
            <a:r>
              <a:rPr lang="ru-RU" sz="2400" dirty="0"/>
              <a:t>2. С помощью защитного решения</a:t>
            </a:r>
          </a:p>
          <a:p>
            <a:pPr marL="355591" indent="-355591">
              <a:spcAft>
                <a:spcPts val="1600"/>
              </a:spcAft>
            </a:pPr>
            <a:r>
              <a:rPr lang="ru-RU" sz="2400" dirty="0"/>
              <a:t>3. </a:t>
            </a:r>
            <a:r>
              <a:rPr lang="en-US" sz="2400" dirty="0" err="1"/>
              <a:t>TinyCheck</a:t>
            </a:r>
            <a:r>
              <a:rPr lang="ru-RU" sz="2400" dirty="0"/>
              <a:t> - ПО для помощи жертвам домашнего насилия</a:t>
            </a:r>
          </a:p>
          <a:p>
            <a:pPr>
              <a:spcAft>
                <a:spcPts val="1600"/>
              </a:spcAft>
            </a:pPr>
            <a:endParaRPr lang="en-US" sz="2400" dirty="0"/>
          </a:p>
          <a:p>
            <a:pPr>
              <a:spcAft>
                <a:spcPts val="1600"/>
              </a:spcAft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31227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187817-F2D7-4516-B7FA-1630E2379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45" y="550560"/>
            <a:ext cx="11712521" cy="430168"/>
          </a:xfrm>
        </p:spPr>
        <p:txBody>
          <a:bodyPr/>
          <a:lstStyle/>
          <a:p>
            <a:pPr algn="l"/>
            <a:r>
              <a:rPr lang="ru-RU" b="1" dirty="0"/>
              <a:t>Современные угрозы: </a:t>
            </a:r>
            <a:r>
              <a:rPr lang="ru-RU" b="1" dirty="0" err="1"/>
              <a:t>даркнет</a:t>
            </a:r>
            <a:r>
              <a:rPr lang="en-US" b="1" dirty="0"/>
              <a:t> </a:t>
            </a:r>
            <a:r>
              <a:rPr lang="ru-RU" b="1" dirty="0"/>
              <a:t>и специализированные площадки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BB83B-F5F2-43B6-9E71-B9610518C4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361" y="1119696"/>
            <a:ext cx="10657183" cy="3840425"/>
          </a:xfrm>
        </p:spPr>
        <p:txBody>
          <a:bodyPr/>
          <a:lstStyle/>
          <a:p>
            <a:pPr algn="l"/>
            <a:r>
              <a:rPr lang="ru-RU" sz="2400" dirty="0"/>
              <a:t>Что по чём: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ru-RU" sz="2400" dirty="0"/>
              <a:t>Аккаунты в популярных стриминговых сервисах: </a:t>
            </a:r>
            <a:r>
              <a:rPr lang="ru-RU" sz="2400" dirty="0">
                <a:solidFill>
                  <a:srgbClr val="FF0000"/>
                </a:solidFill>
              </a:rPr>
              <a:t>от $0,5 до $8.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ru-RU" sz="2400" dirty="0"/>
              <a:t>Данные банковских карт: </a:t>
            </a:r>
            <a:r>
              <a:rPr lang="ru-RU" sz="2400" dirty="0">
                <a:solidFill>
                  <a:srgbClr val="FF0000"/>
                </a:solidFill>
              </a:rPr>
              <a:t>от $6 до $20</a:t>
            </a:r>
            <a:r>
              <a:rPr lang="ru-RU" sz="2400" dirty="0"/>
              <a:t>.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ru-RU" sz="2400" dirty="0"/>
              <a:t>Учетные данные интернет-банков: </a:t>
            </a:r>
            <a:r>
              <a:rPr lang="ru-RU" sz="2400" dirty="0">
                <a:solidFill>
                  <a:srgbClr val="FF0000"/>
                </a:solidFill>
              </a:rPr>
              <a:t>1–10% от остатка по счету</a:t>
            </a:r>
            <a:r>
              <a:rPr lang="ru-RU" sz="2400" dirty="0"/>
              <a:t>.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ru-RU" sz="2400" dirty="0"/>
              <a:t>Геймерские аккаунты + ПО для их кражи</a:t>
            </a:r>
          </a:p>
          <a:p>
            <a:pPr algn="l"/>
            <a:endParaRPr lang="ru-RU" sz="2400" dirty="0"/>
          </a:p>
        </p:txBody>
      </p:sp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212A6723-985D-4910-9819-57AAE45FD0E5}"/>
              </a:ext>
            </a:extLst>
          </p:cNvPr>
          <p:cNvSpPr/>
          <p:nvPr/>
        </p:nvSpPr>
        <p:spPr>
          <a:xfrm>
            <a:off x="1270519" y="5281940"/>
            <a:ext cx="1106393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ru-RU" sz="2400" dirty="0"/>
              <a:t>Взлом</a:t>
            </a:r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B28319D6-803B-4FA9-8B9C-DA35107E52F2}"/>
              </a:ext>
            </a:extLst>
          </p:cNvPr>
          <p:cNvSpPr/>
          <p:nvPr/>
        </p:nvSpPr>
        <p:spPr>
          <a:xfrm>
            <a:off x="3096641" y="5236507"/>
            <a:ext cx="1887055" cy="851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ru-RU" sz="2400" dirty="0"/>
              <a:t>Действия </a:t>
            </a:r>
            <a:br>
              <a:rPr lang="ru-RU" sz="2400" dirty="0"/>
            </a:br>
            <a:r>
              <a:rPr lang="ru-RU" sz="2400" dirty="0"/>
              <a:t>инсайдеров</a:t>
            </a:r>
            <a:endParaRPr lang="en-US" sz="2400" dirty="0"/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A2F42378-AE3A-4A1E-B944-766526599FD0}"/>
              </a:ext>
            </a:extLst>
          </p:cNvPr>
          <p:cNvSpPr/>
          <p:nvPr/>
        </p:nvSpPr>
        <p:spPr>
          <a:xfrm>
            <a:off x="5667375" y="5224651"/>
            <a:ext cx="2036134" cy="851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US" sz="2400" dirty="0"/>
              <a:t>Ransomware </a:t>
            </a:r>
            <a:br>
              <a:rPr lang="ru-RU" sz="2400" dirty="0"/>
            </a:br>
            <a:r>
              <a:rPr lang="en-US" sz="2400" dirty="0">
                <a:solidFill>
                  <a:srgbClr val="C00000"/>
                </a:solidFill>
              </a:rPr>
              <a:t>NEW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02E0CFC8-E16B-4AB5-8C7B-AB1E1D2AE907}"/>
              </a:ext>
            </a:extLst>
          </p:cNvPr>
          <p:cNvSpPr/>
          <p:nvPr/>
        </p:nvSpPr>
        <p:spPr>
          <a:xfrm>
            <a:off x="8281329" y="5281940"/>
            <a:ext cx="1983235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ru-RU" sz="2400" dirty="0" err="1"/>
              <a:t>Овершеринг</a:t>
            </a:r>
            <a:endParaRPr lang="ru-RU" sz="2400" dirty="0"/>
          </a:p>
        </p:txBody>
      </p:sp>
      <p:pic>
        <p:nvPicPr>
          <p:cNvPr id="8" name="Google Shape;1543;p82">
            <a:extLst>
              <a:ext uri="{FF2B5EF4-FFF2-40B4-BE49-F238E27FC236}">
                <a16:creationId xmlns:a16="http://schemas.microsoft.com/office/drawing/2014/main" id="{DDDFCB51-6471-4618-ABF1-565EC603A7A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81363" y="4241876"/>
            <a:ext cx="1057551" cy="102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7;p79">
            <a:extLst>
              <a:ext uri="{FF2B5EF4-FFF2-40B4-BE49-F238E27FC236}">
                <a16:creationId xmlns:a16="http://schemas.microsoft.com/office/drawing/2014/main" id="{9AC2F7F4-D8E6-4372-A362-0BACA93C4C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017" y="4274672"/>
            <a:ext cx="1057551" cy="97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0;p77">
            <a:extLst>
              <a:ext uri="{FF2B5EF4-FFF2-40B4-BE49-F238E27FC236}">
                <a16:creationId xmlns:a16="http://schemas.microsoft.com/office/drawing/2014/main" id="{2AE6FC6D-F0D7-495D-A6AA-4F9610E911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0440" y="4241876"/>
            <a:ext cx="1007661" cy="104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39;p82">
            <a:extLst>
              <a:ext uri="{FF2B5EF4-FFF2-40B4-BE49-F238E27FC236}">
                <a16:creationId xmlns:a16="http://schemas.microsoft.com/office/drawing/2014/main" id="{5A1C0274-1171-42A4-AB7C-5C5F5F3C1F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03397" y="4197086"/>
            <a:ext cx="939639" cy="10848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6009999-561C-4ACB-9FED-481E880E2A2B}"/>
              </a:ext>
            </a:extLst>
          </p:cNvPr>
          <p:cNvSpPr txBox="1">
            <a:spLocks/>
          </p:cNvSpPr>
          <p:nvPr/>
        </p:nvSpPr>
        <p:spPr>
          <a:xfrm>
            <a:off x="335360" y="3411937"/>
            <a:ext cx="10440000" cy="707887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+mj-lt"/>
                <a:cs typeface="Segoe UI Semibold" panose="020B0702040204020203" pitchFamily="34" charset="0"/>
              </a:rPr>
              <a:t>Как данные попадают в </a:t>
            </a:r>
            <a:r>
              <a:rPr lang="ru-RU" sz="2400" dirty="0" err="1">
                <a:latin typeface="+mj-lt"/>
                <a:cs typeface="Segoe UI Semibold" panose="020B0702040204020203" pitchFamily="34" charset="0"/>
              </a:rPr>
              <a:t>даркнет</a:t>
            </a:r>
            <a:r>
              <a:rPr lang="ru-RU" sz="2400" dirty="0">
                <a:latin typeface="+mj-lt"/>
                <a:cs typeface="Segoe UI Semibold" panose="020B07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8682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070" y="3166885"/>
            <a:ext cx="2136121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/>
              <a:t>Медицинская,</a:t>
            </a:r>
          </a:p>
          <a:p>
            <a:r>
              <a:rPr lang="ru-RU" sz="1867" dirty="0"/>
              <a:t>финансовая информация, сведения о судимости.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822301" y="1155314"/>
            <a:ext cx="2355373" cy="707887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err="1">
                <a:latin typeface="+mj-lt"/>
                <a:cs typeface="Segoe UI Semibold" panose="020B0702040204020203" pitchFamily="34" charset="0"/>
              </a:rPr>
              <a:t>Доксинг</a:t>
            </a:r>
            <a:endParaRPr lang="ru-RU" sz="4000" b="1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12191" y="3166885"/>
            <a:ext cx="2352261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/>
              <a:t>Личные фотографии или видео.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37299" y="3166885"/>
            <a:ext cx="1824203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/>
              <a:t>Фрагменты личной переписки.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49967" y="3170460"/>
            <a:ext cx="2020719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/>
              <a:t>Адрес проживания, номер телефона.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64774" y="3166886"/>
            <a:ext cx="1870429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/>
              <a:t>Сведения о   работе и роде деятельности.</a:t>
            </a:r>
          </a:p>
        </p:txBody>
      </p:sp>
      <p:cxnSp>
        <p:nvCxnSpPr>
          <p:cNvPr id="17" name="Соединительная линия уступом 6">
            <a:extLst>
              <a:ext uri="{FF2B5EF4-FFF2-40B4-BE49-F238E27FC236}">
                <a16:creationId xmlns:a16="http://schemas.microsoft.com/office/drawing/2014/main" id="{13C0E25C-B82A-4805-9A1F-8DEDCCE69733}"/>
              </a:ext>
            </a:extLst>
          </p:cNvPr>
          <p:cNvCxnSpPr>
            <a:cxnSpLocks/>
          </p:cNvCxnSpPr>
          <p:nvPr/>
        </p:nvCxnSpPr>
        <p:spPr>
          <a:xfrm flipH="1">
            <a:off x="5999989" y="2027307"/>
            <a:ext cx="1" cy="777624"/>
          </a:xfrm>
          <a:prstGeom prst="straightConnector1">
            <a:avLst/>
          </a:prstGeom>
          <a:ln w="12700" cap="sq">
            <a:solidFill>
              <a:schemeClr val="accent2"/>
            </a:solidFill>
            <a:prstDash val="solid"/>
            <a:round/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Иконка «Адрес» — скачай бесплатно PNG и вектор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92" y="4964665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Иконка «Бухгалтерский учет» — скачай бесплатно PNG и вектор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48" y="4977500"/>
            <a:ext cx="1134704" cy="113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Здравоохранение | Бесплатно значо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9" y="5048407"/>
            <a:ext cx="1056117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Иконка «Instagram» — скачай бесплатно PNG и вектор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35" y="4938720"/>
            <a:ext cx="1127648" cy="11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Comment Transparent | PNG 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164" y="4813365"/>
            <a:ext cx="1400203" cy="14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E575533-2BAF-450E-A890-74702E4C3B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350" y="561040"/>
            <a:ext cx="11712521" cy="430168"/>
          </a:xfrm>
        </p:spPr>
        <p:txBody>
          <a:bodyPr/>
          <a:lstStyle/>
          <a:p>
            <a:pPr algn="l"/>
            <a:r>
              <a:rPr lang="ru-RU" b="1" dirty="0"/>
              <a:t>Современные угрозы: </a:t>
            </a:r>
            <a:r>
              <a:rPr lang="ru-RU" b="1" dirty="0" err="1"/>
              <a:t>доксинг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94831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FD7FB969-BD5F-234B-8C38-F1A985E80EAA}"/>
              </a:ext>
            </a:extLst>
          </p:cNvPr>
          <p:cNvSpPr txBox="1">
            <a:spLocks/>
          </p:cNvSpPr>
          <p:nvPr/>
        </p:nvSpPr>
        <p:spPr>
          <a:xfrm>
            <a:off x="191345" y="596685"/>
            <a:ext cx="11712521" cy="432976"/>
          </a:xfrm>
          <a:prstGeom prst="rect">
            <a:avLst/>
          </a:prstGeom>
          <a:ln>
            <a:noFill/>
          </a:ln>
        </p:spPr>
        <p:txBody>
          <a:bodyPr/>
          <a:lstStyle>
            <a:lvl1pPr indent="0">
              <a:spcBef>
                <a:spcPts val="0"/>
              </a:spcBef>
              <a:buFontTx/>
              <a:buNone/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500" b="1"/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1500"/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1500" b="1"/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15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000" b="1" dirty="0"/>
              <a:t>Азы приватности: не упрощайте жизнь злоумышленникам</a:t>
            </a:r>
            <a:endParaRPr lang="en-US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6212" y="3619595"/>
            <a:ext cx="25442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Не оставляйте конфиденциальные данные, например, сканы документов или номера телефонов, в социальных сетях или на форумах.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84596" y="3615582"/>
            <a:ext cx="2448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Не выкладывайте конфиденциальные данные в общедоступные места, в том числе в облачные хранилища.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80989" y="3615583"/>
            <a:ext cx="24002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Делитесь конфиденциальными данными в зашифрованном виде и обращайте внимание на то, кому вы их передаете. </a:t>
            </a:r>
            <a:endParaRPr lang="en-US" sz="1600" dirty="0"/>
          </a:p>
          <a:p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099513" y="3615582"/>
            <a:ext cx="24660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Защищайте данные на мобильных устройствах. Кража </a:t>
            </a:r>
            <a:r>
              <a:rPr lang="ru-RU" sz="1600" dirty="0" err="1"/>
              <a:t>Apple</a:t>
            </a:r>
            <a:r>
              <a:rPr lang="ru-RU" sz="1600" dirty="0"/>
              <a:t> ID — это самая распространенная атака на </a:t>
            </a:r>
            <a:r>
              <a:rPr lang="ru-RU" sz="1600" dirty="0" err="1"/>
              <a:t>iOS</a:t>
            </a:r>
            <a:r>
              <a:rPr lang="ru-RU" sz="1600" dirty="0"/>
              <a:t> сегодня.  </a:t>
            </a:r>
          </a:p>
        </p:txBody>
      </p:sp>
      <p:pic>
        <p:nvPicPr>
          <p:cNvPr id="10" name="Google Shape;1434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739" y="2168740"/>
            <a:ext cx="1440160" cy="135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88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9429" y="2324878"/>
            <a:ext cx="1152779" cy="105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93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2715" y="2296616"/>
            <a:ext cx="1200133" cy="112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36;p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4405" y="2277583"/>
            <a:ext cx="1008112" cy="1124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643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>
            <a:extLst>
              <a:ext uri="{FF2B5EF4-FFF2-40B4-BE49-F238E27FC236}">
                <a16:creationId xmlns:a16="http://schemas.microsoft.com/office/drawing/2014/main" id="{355AC3F9-CCBD-4B92-B320-68E65B69CC87}"/>
              </a:ext>
            </a:extLst>
          </p:cNvPr>
          <p:cNvSpPr txBox="1">
            <a:spLocks/>
          </p:cNvSpPr>
          <p:nvPr/>
        </p:nvSpPr>
        <p:spPr>
          <a:xfrm>
            <a:off x="833796" y="616571"/>
            <a:ext cx="11186755" cy="523220"/>
          </a:xfr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D1D1B"/>
                </a:solidFill>
                <a:uFillTx/>
                <a:latin typeface="+mj-lt"/>
                <a:ea typeface="+mj-ea"/>
                <a:cs typeface="+mj-cs"/>
                <a:sym typeface="Kaspersky San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D1D1B"/>
                </a:solidFill>
                <a:uFillTx/>
                <a:latin typeface="+mj-lt"/>
                <a:ea typeface="+mj-ea"/>
                <a:cs typeface="+mj-cs"/>
                <a:sym typeface="Kaspersky San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D1D1B"/>
                </a:solidFill>
                <a:uFillTx/>
                <a:latin typeface="+mj-lt"/>
                <a:ea typeface="+mj-ea"/>
                <a:cs typeface="+mj-cs"/>
                <a:sym typeface="Kaspersky San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D1D1B"/>
                </a:solidFill>
                <a:uFillTx/>
                <a:latin typeface="+mj-lt"/>
                <a:ea typeface="+mj-ea"/>
                <a:cs typeface="+mj-cs"/>
                <a:sym typeface="Kaspersky Sans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D1D1B"/>
                </a:solidFill>
                <a:uFillTx/>
                <a:latin typeface="+mj-lt"/>
                <a:ea typeface="+mj-ea"/>
                <a:cs typeface="+mj-cs"/>
                <a:sym typeface="Kaspersky Sans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D1D1B"/>
                </a:solidFill>
                <a:uFillTx/>
                <a:latin typeface="+mj-lt"/>
                <a:ea typeface="+mj-ea"/>
                <a:cs typeface="+mj-cs"/>
                <a:sym typeface="Kaspersky Sans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D1D1B"/>
                </a:solidFill>
                <a:uFillTx/>
                <a:latin typeface="+mj-lt"/>
                <a:ea typeface="+mj-ea"/>
                <a:cs typeface="+mj-cs"/>
                <a:sym typeface="Kaspersky Sans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D1D1B"/>
                </a:solidFill>
                <a:uFillTx/>
                <a:latin typeface="+mj-lt"/>
                <a:ea typeface="+mj-ea"/>
                <a:cs typeface="+mj-cs"/>
                <a:sym typeface="Kaspersky Sans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D1D1B"/>
                </a:solidFill>
                <a:uFillTx/>
                <a:latin typeface="+mj-lt"/>
                <a:ea typeface="+mj-ea"/>
                <a:cs typeface="+mj-cs"/>
                <a:sym typeface="Kaspersky Sans"/>
              </a:defRPr>
            </a:lvl9pPr>
          </a:lstStyle>
          <a:p>
            <a:pPr marL="0" indent="0">
              <a:buNone/>
            </a:pPr>
            <a:r>
              <a:rPr lang="ru-RU" sz="2800">
                <a:latin typeface="Arial" panose="020B0604020202020204" pitchFamily="34" charset="0"/>
                <a:cs typeface="Arial" panose="020B0604020202020204" pitchFamily="34" charset="0"/>
              </a:rPr>
              <a:t>ЧТО ДЕЛАТЬ – УНИВЕРСАЛЬНЫЕ ПРАВИЛА БЕЗОПАСНОСТИ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11582A-2E36-476A-9750-F6B64CC1B1E4}"/>
              </a:ext>
            </a:extLst>
          </p:cNvPr>
          <p:cNvSpPr/>
          <p:nvPr/>
        </p:nvSpPr>
        <p:spPr>
          <a:xfrm>
            <a:off x="1315081" y="1327765"/>
            <a:ext cx="4604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переходите по сомнительным ссылкам из писем, сообщений в мессенджерах или SMS.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8DF8B6-1B29-45D5-A3D9-C27ECEE006A6}"/>
              </a:ext>
            </a:extLst>
          </p:cNvPr>
          <p:cNvSpPr/>
          <p:nvPr/>
        </p:nvSpPr>
        <p:spPr>
          <a:xfrm>
            <a:off x="1315082" y="2246551"/>
            <a:ext cx="4621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Регулярно устанавливайте обновления для и приложений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разных секьюрити решений.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752040-E02D-48C7-B0EC-4F15F2D80828}"/>
              </a:ext>
            </a:extLst>
          </p:cNvPr>
          <p:cNvSpPr/>
          <p:nvPr/>
        </p:nvSpPr>
        <p:spPr>
          <a:xfrm>
            <a:off x="1315081" y="3120413"/>
            <a:ext cx="4604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Используйте сложные и разные пароли для всех учетных записей.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AE7512-8B08-49A5-A601-980346C8FB7D}"/>
              </a:ext>
            </a:extLst>
          </p:cNvPr>
          <p:cNvSpPr/>
          <p:nvPr/>
        </p:nvSpPr>
        <p:spPr>
          <a:xfrm>
            <a:off x="1315081" y="4084123"/>
            <a:ext cx="4604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Устанавливайте приложения только из официальных магазинов.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33BEB0-0C17-4B52-851A-156C5CAF377A}"/>
              </a:ext>
            </a:extLst>
          </p:cNvPr>
          <p:cNvSpPr/>
          <p:nvPr/>
        </p:nvSpPr>
        <p:spPr>
          <a:xfrm>
            <a:off x="1315080" y="5002908"/>
            <a:ext cx="4857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Если вы захотите принять участие в той или иной акции, проверьте, действительно ли бренд или знаменитость ее проводят – на их официальном сайте или в официальных аккаунтах.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AA3126-5C9B-4603-B59E-BED1FECC5115}"/>
              </a:ext>
            </a:extLst>
          </p:cNvPr>
          <p:cNvSpPr/>
          <p:nvPr/>
        </p:nvSpPr>
        <p:spPr>
          <a:xfrm>
            <a:off x="7087231" y="1327765"/>
            <a:ext cx="41805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давайте приложениям доступ к тем функциям, которые им не нужны.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8FEE40-CD55-4401-B2EB-902F65748BF2}"/>
              </a:ext>
            </a:extLst>
          </p:cNvPr>
          <p:cNvSpPr/>
          <p:nvPr/>
        </p:nvSpPr>
        <p:spPr>
          <a:xfrm>
            <a:off x="7087231" y="2246551"/>
            <a:ext cx="4571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Регулярно копируйте важные данные со своего устройства и храните их отдельно.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7552E2-9AFE-40D3-B3BF-12102CF6307B}"/>
              </a:ext>
            </a:extLst>
          </p:cNvPr>
          <p:cNvSpPr/>
          <p:nvPr/>
        </p:nvSpPr>
        <p:spPr>
          <a:xfrm>
            <a:off x="7087233" y="3120412"/>
            <a:ext cx="4095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Установите надежное защитное решение с актуальными базами фишинговых сайтов и спама.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2BF30A-C457-4C81-80BF-142F43ADB448}"/>
              </a:ext>
            </a:extLst>
          </p:cNvPr>
          <p:cNvSpPr/>
          <p:nvPr/>
        </p:nvSpPr>
        <p:spPr>
          <a:xfrm>
            <a:off x="7087231" y="4084123"/>
            <a:ext cx="4571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Если вам звонят из банка с просьбой срочно предоставить данные по вашему счету или карте, лучше закончить такой разговор и перезвонить в банк самостоятельно по тому номеру, который обычно указан на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обратной стороне карты.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67B524-CAE6-4314-B2AD-FF8308B9D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8" y="2246551"/>
            <a:ext cx="554285" cy="5542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DD4E26-160A-4DC1-9BF1-41E0C91D7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7" y="1373221"/>
            <a:ext cx="545147" cy="5451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3D7D20-F05A-4E7F-8F43-E1A53E075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9" y="1377081"/>
            <a:ext cx="545147" cy="5451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16B74C-AFA1-4471-B49C-B84B2CAF5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59" y="3120414"/>
            <a:ext cx="558127" cy="5581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4BFB5F-8C04-4B27-839D-FB2AC61FD9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79" y="2246551"/>
            <a:ext cx="554284" cy="5542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E4511D-A1D5-4917-ABFC-2465F6AD75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9" y="4084123"/>
            <a:ext cx="558800" cy="5588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084F1E-432B-4EA8-9545-07C212FE85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2" y="3120412"/>
            <a:ext cx="560917" cy="56091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C2B07C8-F716-457B-A5F9-17D28BDE4E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06" y="4084124"/>
            <a:ext cx="635033" cy="635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724CC867-92B8-4BEE-9D24-37A5BEE490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4" y="4986956"/>
            <a:ext cx="635033" cy="6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342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30FD20F-85EC-48B2-8AAB-ED7951DA92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Виды почтовых и онлайн-угроз</a:t>
            </a:r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8FDEB-BCA2-47B7-AC08-4C9BB18167A0}"/>
              </a:ext>
            </a:extLst>
          </p:cNvPr>
          <p:cNvSpPr txBox="1"/>
          <p:nvPr/>
        </p:nvSpPr>
        <p:spPr>
          <a:xfrm>
            <a:off x="8654905" y="2102445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Угрозы в </a:t>
            </a:r>
            <a:r>
              <a:rPr lang="ru-RU" dirty="0" err="1">
                <a:latin typeface="Kaspersky Sans" panose="020B0503050101040103" pitchFamily="34" charset="-52"/>
              </a:rPr>
              <a:t>онлайне</a:t>
            </a:r>
            <a:endParaRPr lang="ru-RU" dirty="0">
              <a:solidFill>
                <a:srgbClr val="0070C0"/>
              </a:solidFill>
              <a:latin typeface="Kaspersky Sans" panose="020B0503050101040103" pitchFamily="34" charset="-52"/>
            </a:endParaRPr>
          </a:p>
        </p:txBody>
      </p:sp>
      <p:pic>
        <p:nvPicPr>
          <p:cNvPr id="10" name="Google Shape;1298;p77">
            <a:extLst>
              <a:ext uri="{FF2B5EF4-FFF2-40B4-BE49-F238E27FC236}">
                <a16:creationId xmlns:a16="http://schemas.microsoft.com/office/drawing/2014/main" id="{34FDCA29-7664-4186-8F52-B75CB366E4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2175" y="1307298"/>
            <a:ext cx="864865" cy="86486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C48170-89D1-4B57-B811-24F9B9FB9FDD}"/>
              </a:ext>
            </a:extLst>
          </p:cNvPr>
          <p:cNvSpPr txBox="1"/>
          <p:nvPr/>
        </p:nvSpPr>
        <p:spPr>
          <a:xfrm>
            <a:off x="7617154" y="4430418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Фишинговые</a:t>
            </a:r>
          </a:p>
          <a:p>
            <a:pPr algn="ctr"/>
            <a:r>
              <a:rPr lang="ru-RU" dirty="0">
                <a:latin typeface="Kaspersky Sans" panose="020B0503050101040103" pitchFamily="34" charset="-52"/>
              </a:rPr>
              <a:t>сайты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6F43DD-BD06-4A8A-B33D-244CC7AFA47C}"/>
              </a:ext>
            </a:extLst>
          </p:cNvPr>
          <p:cNvSpPr txBox="1"/>
          <p:nvPr/>
        </p:nvSpPr>
        <p:spPr>
          <a:xfrm>
            <a:off x="10675384" y="4423134"/>
            <a:ext cx="829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>
                <a:latin typeface="Kaspersky Sans" panose="020B0503050101040103" pitchFamily="34" charset="-52"/>
              </a:rPr>
              <a:t>Скам</a:t>
            </a:r>
            <a:r>
              <a:rPr lang="ru-RU" dirty="0">
                <a:latin typeface="Kaspersky Sans" panose="020B0503050101040103" pitchFamily="34" charset="-52"/>
              </a:rPr>
              <a:t> </a:t>
            </a:r>
          </a:p>
          <a:p>
            <a:pPr algn="ctr"/>
            <a:r>
              <a:rPr lang="ru-RU" dirty="0">
                <a:latin typeface="Kaspersky Sans" panose="020B0503050101040103" pitchFamily="34" charset="-52"/>
              </a:rPr>
              <a:t>сайты</a:t>
            </a:r>
          </a:p>
        </p:txBody>
      </p:sp>
      <p:pic>
        <p:nvPicPr>
          <p:cNvPr id="35" name="Google Shape;1287;p77">
            <a:extLst>
              <a:ext uri="{FF2B5EF4-FFF2-40B4-BE49-F238E27FC236}">
                <a16:creationId xmlns:a16="http://schemas.microsoft.com/office/drawing/2014/main" id="{AA3AA420-12BE-4B57-BC38-8C08901B10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9462" y="3537738"/>
            <a:ext cx="986647" cy="98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786;p87">
            <a:extLst>
              <a:ext uri="{FF2B5EF4-FFF2-40B4-BE49-F238E27FC236}">
                <a16:creationId xmlns:a16="http://schemas.microsoft.com/office/drawing/2014/main" id="{E9A75C07-F49C-4545-8DFD-AB8C286CBB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485" y="3766937"/>
            <a:ext cx="402380" cy="42661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9" name="Google Shape;1287;p77">
            <a:extLst>
              <a:ext uri="{FF2B5EF4-FFF2-40B4-BE49-F238E27FC236}">
                <a16:creationId xmlns:a16="http://schemas.microsoft.com/office/drawing/2014/main" id="{D5AF7833-75C7-45F1-83F0-6BC24926B0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6938" y="3537737"/>
            <a:ext cx="986647" cy="98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778;p87">
            <a:extLst>
              <a:ext uri="{FF2B5EF4-FFF2-40B4-BE49-F238E27FC236}">
                <a16:creationId xmlns:a16="http://schemas.microsoft.com/office/drawing/2014/main" id="{9073AD5D-5F38-483E-97D0-54329925AE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86550" y="3779491"/>
            <a:ext cx="407421" cy="40742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Google Shape;1382;p79">
            <a:extLst>
              <a:ext uri="{FF2B5EF4-FFF2-40B4-BE49-F238E27FC236}">
                <a16:creationId xmlns:a16="http://schemas.microsoft.com/office/drawing/2014/main" id="{D7C47CD3-C16C-475A-8B18-9FA837E4E9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2050" y="1326271"/>
            <a:ext cx="846270" cy="8137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FC3CBD-945C-4214-BF73-5D7555FE23BB}"/>
              </a:ext>
            </a:extLst>
          </p:cNvPr>
          <p:cNvSpPr txBox="1"/>
          <p:nvPr/>
        </p:nvSpPr>
        <p:spPr>
          <a:xfrm>
            <a:off x="2419906" y="2187512"/>
            <a:ext cx="205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Почтовые угрозы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1DAD41-C76E-4D9C-AA7D-5E7FDA8A76E4}"/>
              </a:ext>
            </a:extLst>
          </p:cNvPr>
          <p:cNvSpPr txBox="1"/>
          <p:nvPr/>
        </p:nvSpPr>
        <p:spPr>
          <a:xfrm>
            <a:off x="419845" y="3923893"/>
            <a:ext cx="1576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Фишинговые</a:t>
            </a:r>
          </a:p>
          <a:p>
            <a:pPr algn="ctr"/>
            <a:r>
              <a:rPr lang="ru-RU" dirty="0">
                <a:latin typeface="Kaspersky Sans" panose="020B0503050101040103" pitchFamily="34" charset="-52"/>
              </a:rPr>
              <a:t>письма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32950-CB26-49FD-A3DE-705AB89AAD5E}"/>
              </a:ext>
            </a:extLst>
          </p:cNvPr>
          <p:cNvSpPr txBox="1"/>
          <p:nvPr/>
        </p:nvSpPr>
        <p:spPr>
          <a:xfrm>
            <a:off x="2067959" y="5118564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>
                <a:latin typeface="Kaspersky Sans" panose="020B0503050101040103" pitchFamily="34" charset="-52"/>
              </a:rPr>
              <a:t>Скам</a:t>
            </a:r>
            <a:endParaRPr lang="ru-RU" dirty="0">
              <a:latin typeface="Kaspersky Sans" panose="020B0503050101040103" pitchFamily="34" charset="-52"/>
            </a:endParaRPr>
          </a:p>
          <a:p>
            <a:pPr algn="ctr"/>
            <a:r>
              <a:rPr lang="ru-RU" dirty="0">
                <a:latin typeface="Kaspersky Sans" panose="020B0503050101040103" pitchFamily="34" charset="-52"/>
              </a:rPr>
              <a:t>письма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F808E-59F2-4BD3-B8EB-6ABCDF1BAFF2}"/>
              </a:ext>
            </a:extLst>
          </p:cNvPr>
          <p:cNvSpPr txBox="1"/>
          <p:nvPr/>
        </p:nvSpPr>
        <p:spPr>
          <a:xfrm>
            <a:off x="3895408" y="5136423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Спам </a:t>
            </a:r>
          </a:p>
          <a:p>
            <a:pPr algn="ctr"/>
            <a:r>
              <a:rPr lang="ru-RU" dirty="0">
                <a:latin typeface="Kaspersky Sans" panose="020B0503050101040103" pitchFamily="34" charset="-52"/>
              </a:rPr>
              <a:t>письма</a:t>
            </a:r>
          </a:p>
        </p:txBody>
      </p:sp>
      <p:pic>
        <p:nvPicPr>
          <p:cNvPr id="22" name="Google Shape;1379;p79">
            <a:extLst>
              <a:ext uri="{FF2B5EF4-FFF2-40B4-BE49-F238E27FC236}">
                <a16:creationId xmlns:a16="http://schemas.microsoft.com/office/drawing/2014/main" id="{CD259102-14CF-4557-90E7-B8D0D746B9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0338" y="4483438"/>
            <a:ext cx="686336" cy="66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77;p79">
            <a:extLst>
              <a:ext uri="{FF2B5EF4-FFF2-40B4-BE49-F238E27FC236}">
                <a16:creationId xmlns:a16="http://schemas.microsoft.com/office/drawing/2014/main" id="{A3BCB656-44B5-4DF8-B583-FD49EFFFB56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10197" y="4481762"/>
            <a:ext cx="686335" cy="66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778;p87">
            <a:extLst>
              <a:ext uri="{FF2B5EF4-FFF2-40B4-BE49-F238E27FC236}">
                <a16:creationId xmlns:a16="http://schemas.microsoft.com/office/drawing/2014/main" id="{E85EDC07-6C93-461A-9E9B-497CBF6E13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0507" y="4805294"/>
            <a:ext cx="395669" cy="38396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1" name="Google Shape;1381;p79">
            <a:extLst>
              <a:ext uri="{FF2B5EF4-FFF2-40B4-BE49-F238E27FC236}">
                <a16:creationId xmlns:a16="http://schemas.microsoft.com/office/drawing/2014/main" id="{7919CE2A-74C7-40E7-B5C5-816B937BED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91789" y="3271780"/>
            <a:ext cx="686336" cy="66603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FD62F91-68AA-47F4-A224-E3081C000B85}"/>
              </a:ext>
            </a:extLst>
          </p:cNvPr>
          <p:cNvSpPr txBox="1"/>
          <p:nvPr/>
        </p:nvSpPr>
        <p:spPr>
          <a:xfrm>
            <a:off x="4652464" y="3924767"/>
            <a:ext cx="218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Компрометация</a:t>
            </a:r>
          </a:p>
          <a:p>
            <a:pPr algn="ctr"/>
            <a:r>
              <a:rPr lang="ru-RU" dirty="0">
                <a:latin typeface="Kaspersky Sans" panose="020B0503050101040103" pitchFamily="34" charset="-52"/>
              </a:rPr>
              <a:t>бизнес-переписки</a:t>
            </a:r>
          </a:p>
        </p:txBody>
      </p:sp>
      <p:pic>
        <p:nvPicPr>
          <p:cNvPr id="33" name="Google Shape;1377;p79">
            <a:extLst>
              <a:ext uri="{FF2B5EF4-FFF2-40B4-BE49-F238E27FC236}">
                <a16:creationId xmlns:a16="http://schemas.microsoft.com/office/drawing/2014/main" id="{3054A450-3F6E-40F5-B47F-BE54B2C3538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4887" y="3271781"/>
            <a:ext cx="686335" cy="66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786;p87">
            <a:extLst>
              <a:ext uri="{FF2B5EF4-FFF2-40B4-BE49-F238E27FC236}">
                <a16:creationId xmlns:a16="http://schemas.microsoft.com/office/drawing/2014/main" id="{57B8558F-BE95-4D35-A6DD-B7FBA6789F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7686" y="3590358"/>
            <a:ext cx="390152" cy="4014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1C15A0C3-7E9C-4071-A635-513F134FCFCC}"/>
              </a:ext>
            </a:extLst>
          </p:cNvPr>
          <p:cNvCxnSpPr>
            <a:stCxn id="9" idx="2"/>
            <a:endCxn id="33" idx="0"/>
          </p:cNvCxnSpPr>
          <p:nvPr/>
        </p:nvCxnSpPr>
        <p:spPr>
          <a:xfrm rot="5400000">
            <a:off x="1989153" y="1815746"/>
            <a:ext cx="714937" cy="2197132"/>
          </a:xfrm>
          <a:prstGeom prst="bentConnector3">
            <a:avLst/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02006162-CAAA-456A-A26E-3EECD79AEB11}"/>
              </a:ext>
            </a:extLst>
          </p:cNvPr>
          <p:cNvCxnSpPr>
            <a:stCxn id="9" idx="2"/>
            <a:endCxn id="27" idx="0"/>
          </p:cNvCxnSpPr>
          <p:nvPr/>
        </p:nvCxnSpPr>
        <p:spPr>
          <a:xfrm rot="5400000">
            <a:off x="2036817" y="3073392"/>
            <a:ext cx="1924918" cy="891822"/>
          </a:xfrm>
          <a:prstGeom prst="bentConnector3">
            <a:avLst/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1748E220-2C86-4C4B-9226-FD64EB76A14C}"/>
              </a:ext>
            </a:extLst>
          </p:cNvPr>
          <p:cNvCxnSpPr>
            <a:stCxn id="9" idx="2"/>
            <a:endCxn id="22" idx="0"/>
          </p:cNvCxnSpPr>
          <p:nvPr/>
        </p:nvCxnSpPr>
        <p:spPr>
          <a:xfrm rot="16200000" flipH="1">
            <a:off x="2956048" y="3045981"/>
            <a:ext cx="1926594" cy="948319"/>
          </a:xfrm>
          <a:prstGeom prst="bentConnector3">
            <a:avLst/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F3724E97-7F5C-46D3-8872-62349742D2DE}"/>
              </a:ext>
            </a:extLst>
          </p:cNvPr>
          <p:cNvCxnSpPr>
            <a:stCxn id="9" idx="2"/>
            <a:endCxn id="31" idx="0"/>
          </p:cNvCxnSpPr>
          <p:nvPr/>
        </p:nvCxnSpPr>
        <p:spPr>
          <a:xfrm rot="16200000" flipH="1">
            <a:off x="4232604" y="1769427"/>
            <a:ext cx="714936" cy="2289770"/>
          </a:xfrm>
          <a:prstGeom prst="bentConnector3">
            <a:avLst/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A3DF9987-5C89-4EF2-9354-0911257A0D28}"/>
              </a:ext>
            </a:extLst>
          </p:cNvPr>
          <p:cNvCxnSpPr>
            <a:cxnSpLocks/>
            <a:stCxn id="7" idx="2"/>
            <a:endCxn id="35" idx="0"/>
          </p:cNvCxnSpPr>
          <p:nvPr/>
        </p:nvCxnSpPr>
        <p:spPr>
          <a:xfrm rot="5400000">
            <a:off x="8465720" y="2308844"/>
            <a:ext cx="1065961" cy="1391827"/>
          </a:xfrm>
          <a:prstGeom prst="bentConnector3">
            <a:avLst/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C36C2034-E68A-461D-B26B-494C4B357486}"/>
              </a:ext>
            </a:extLst>
          </p:cNvPr>
          <p:cNvCxnSpPr>
            <a:stCxn id="7" idx="2"/>
            <a:endCxn id="39" idx="0"/>
          </p:cNvCxnSpPr>
          <p:nvPr/>
        </p:nvCxnSpPr>
        <p:spPr>
          <a:xfrm rot="16200000" flipH="1">
            <a:off x="9859457" y="2306932"/>
            <a:ext cx="1065960" cy="1395649"/>
          </a:xfrm>
          <a:prstGeom prst="bentConnector3">
            <a:avLst/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9" grpId="0"/>
      <p:bldP spid="12" grpId="0"/>
      <p:bldP spid="15" grpId="0"/>
      <p:bldP spid="2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DDF3B50-D0F8-4A9F-A83D-1583CFA8728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password.kaspersky.com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3A3407-87CE-48A3-B678-DC85F479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9" y="1163111"/>
            <a:ext cx="8620999" cy="55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9159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DDF3B50-D0F8-4A9F-A83D-1583CFA8728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haveibeenpwned.com/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90A6DF-D094-4FA6-859F-61EC01A55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66" y="1038213"/>
            <a:ext cx="10081876" cy="573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1409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05EF55-160C-7378-2079-B1C4E421C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AE1270-8000-492B-899B-1A05B99F0E38}"/>
              </a:ext>
            </a:extLst>
          </p:cNvPr>
          <p:cNvSpPr txBox="1"/>
          <p:nvPr/>
        </p:nvSpPr>
        <p:spPr>
          <a:xfrm>
            <a:off x="1193555" y="1025821"/>
            <a:ext cx="5792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kids.kaspersky.ru</a:t>
            </a:r>
          </a:p>
        </p:txBody>
      </p:sp>
    </p:spTree>
    <p:extLst>
      <p:ext uri="{BB962C8B-B14F-4D97-AF65-F5344CB8AC3E}">
        <p14:creationId xmlns:p14="http://schemas.microsoft.com/office/powerpoint/2010/main" val="292701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3339" y="452669"/>
            <a:ext cx="10362322" cy="2400267"/>
          </a:xfrm>
        </p:spPr>
        <p:txBody>
          <a:bodyPr>
            <a:normAutofit/>
          </a:bodyPr>
          <a:lstStyle/>
          <a:p>
            <a:r>
              <a:rPr lang="ru-RU" dirty="0"/>
              <a:t>Актуальные тренды: почта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CE2045-3C92-41DA-81C5-43EF517268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ru-RU" dirty="0"/>
              <a:t>Ландшафт угроз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/>
              <a:t>H1 2022</a:t>
            </a:r>
            <a:endParaRPr lang="x-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333839" y="1028733"/>
            <a:ext cx="6016161" cy="24002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333" b="1" kern="1200">
                <a:solidFill>
                  <a:srgbClr val="000000"/>
                </a:solidFill>
                <a:latin typeface="Kaspersky Sans" panose="020B0503050101040103" pitchFamily="34" charset="-52"/>
                <a:ea typeface="+mj-ea"/>
                <a:cs typeface="+mj-cs"/>
              </a:defRPr>
            </a:lvl1pPr>
          </a:lstStyle>
          <a:p>
            <a:r>
              <a:rPr lang="ru-RU" sz="7200" dirty="0">
                <a:solidFill>
                  <a:schemeClr val="bg1"/>
                </a:solidFill>
              </a:rPr>
              <a:t>Актуальные тренды</a:t>
            </a:r>
          </a:p>
        </p:txBody>
      </p:sp>
    </p:spTree>
    <p:extLst>
      <p:ext uri="{BB962C8B-B14F-4D97-AF65-F5344CB8AC3E}">
        <p14:creationId xmlns:p14="http://schemas.microsoft.com/office/powerpoint/2010/main" val="231204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30FD20F-85EC-48B2-8AAB-ED7951DA92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Фишинговые письма «от администратора»</a:t>
            </a:r>
            <a:endParaRPr lang="x-none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72482-F847-4C17-B974-A9E57680A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5" y="1174567"/>
            <a:ext cx="10358159" cy="289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A4D9C7-B494-4B83-87EC-E500D84F7048}"/>
              </a:ext>
            </a:extLst>
          </p:cNvPr>
          <p:cNvSpPr/>
          <p:nvPr/>
        </p:nvSpPr>
        <p:spPr>
          <a:xfrm>
            <a:off x="1272618" y="1174566"/>
            <a:ext cx="2045616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DA51F8-5C01-44A8-9504-2E5C494B9F4E}"/>
              </a:ext>
            </a:extLst>
          </p:cNvPr>
          <p:cNvSpPr/>
          <p:nvPr/>
        </p:nvSpPr>
        <p:spPr>
          <a:xfrm>
            <a:off x="9992412" y="2246866"/>
            <a:ext cx="652022" cy="228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BE99AC-3A1B-4886-BADF-9F6FA7DDD699}"/>
              </a:ext>
            </a:extLst>
          </p:cNvPr>
          <p:cNvSpPr/>
          <p:nvPr/>
        </p:nvSpPr>
        <p:spPr>
          <a:xfrm>
            <a:off x="801278" y="2620926"/>
            <a:ext cx="7596433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Google Shape;1377;p79">
            <a:extLst>
              <a:ext uri="{FF2B5EF4-FFF2-40B4-BE49-F238E27FC236}">
                <a16:creationId xmlns:a16="http://schemas.microsoft.com/office/drawing/2014/main" id="{69B26D97-D78B-48F7-B16F-550C337469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6503" y="4410673"/>
            <a:ext cx="634192" cy="63419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ight Arrow 144">
            <a:extLst>
              <a:ext uri="{FF2B5EF4-FFF2-40B4-BE49-F238E27FC236}">
                <a16:creationId xmlns:a16="http://schemas.microsoft.com/office/drawing/2014/main" id="{2F85EED7-201B-4024-8146-89001BDD711B}"/>
              </a:ext>
            </a:extLst>
          </p:cNvPr>
          <p:cNvSpPr/>
          <p:nvPr/>
        </p:nvSpPr>
        <p:spPr>
          <a:xfrm>
            <a:off x="634658" y="4346012"/>
            <a:ext cx="1878175" cy="102122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800" dirty="0">
              <a:solidFill>
                <a:srgbClr val="FFFFFF"/>
              </a:solidFill>
              <a:latin typeface="Kaspersky Sans" panose="020B0503050101040103" pitchFamily="34" charset="77"/>
            </a:endParaRPr>
          </a:p>
        </p:txBody>
      </p:sp>
      <p:sp>
        <p:nvSpPr>
          <p:cNvPr id="49" name="Right Arrow 144">
            <a:extLst>
              <a:ext uri="{FF2B5EF4-FFF2-40B4-BE49-F238E27FC236}">
                <a16:creationId xmlns:a16="http://schemas.microsoft.com/office/drawing/2014/main" id="{95CFC273-6DB1-4487-B117-C16127D862E1}"/>
              </a:ext>
            </a:extLst>
          </p:cNvPr>
          <p:cNvSpPr/>
          <p:nvPr/>
        </p:nvSpPr>
        <p:spPr>
          <a:xfrm>
            <a:off x="653512" y="5510982"/>
            <a:ext cx="1878175" cy="108904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800" dirty="0">
              <a:solidFill>
                <a:srgbClr val="FFFFFF"/>
              </a:solidFill>
              <a:latin typeface="Kaspersky Sans" panose="020B0503050101040103" pitchFamily="34" charset="77"/>
            </a:endParaRPr>
          </a:p>
        </p:txBody>
      </p:sp>
      <p:pic>
        <p:nvPicPr>
          <p:cNvPr id="31" name="Google Shape;1786;p87">
            <a:extLst>
              <a:ext uri="{FF2B5EF4-FFF2-40B4-BE49-F238E27FC236}">
                <a16:creationId xmlns:a16="http://schemas.microsoft.com/office/drawing/2014/main" id="{1359BB8E-E636-4DE1-A7B9-8840597E96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2487" y="4719989"/>
            <a:ext cx="360510" cy="38222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3" name="Google Shape;1287;p77">
            <a:extLst>
              <a:ext uri="{FF2B5EF4-FFF2-40B4-BE49-F238E27FC236}">
                <a16:creationId xmlns:a16="http://schemas.microsoft.com/office/drawing/2014/main" id="{DFE35213-1148-41E4-826C-18D9866980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5248" y="4433385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786;p87">
            <a:extLst>
              <a:ext uri="{FF2B5EF4-FFF2-40B4-BE49-F238E27FC236}">
                <a16:creationId xmlns:a16="http://schemas.microsoft.com/office/drawing/2014/main" id="{FDE8A988-B3F9-4DC5-82D8-751ABA1828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3024" y="4581714"/>
            <a:ext cx="258640" cy="27421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9" name="Google Shape;1758;p86">
            <a:extLst>
              <a:ext uri="{FF2B5EF4-FFF2-40B4-BE49-F238E27FC236}">
                <a16:creationId xmlns:a16="http://schemas.microsoft.com/office/drawing/2014/main" id="{2CAF2588-688F-4440-9274-077CFC1052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3068" y="4412001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F62E7C-6D87-4A78-914F-0879A1C456DC}"/>
              </a:ext>
            </a:extLst>
          </p:cNvPr>
          <p:cNvSpPr txBox="1"/>
          <p:nvPr/>
        </p:nvSpPr>
        <p:spPr>
          <a:xfrm>
            <a:off x="543123" y="495709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Вектор атаки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59BEE6-0102-4312-9C90-68345E73EBB1}"/>
              </a:ext>
            </a:extLst>
          </p:cNvPr>
          <p:cNvSpPr txBox="1"/>
          <p:nvPr/>
        </p:nvSpPr>
        <p:spPr>
          <a:xfrm>
            <a:off x="653512" y="5970700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Целевая </a:t>
            </a:r>
          </a:p>
          <a:p>
            <a:pPr algn="ctr"/>
            <a:r>
              <a:rPr lang="ru-RU" dirty="0">
                <a:latin typeface="Kaspersky Sans" panose="020B0503050101040103" pitchFamily="34" charset="-52"/>
              </a:rPr>
              <a:t>аудитория</a:t>
            </a:r>
          </a:p>
        </p:txBody>
      </p:sp>
      <p:pic>
        <p:nvPicPr>
          <p:cNvPr id="43" name="Google Shape;1876;p89">
            <a:extLst>
              <a:ext uri="{FF2B5EF4-FFF2-40B4-BE49-F238E27FC236}">
                <a16:creationId xmlns:a16="http://schemas.microsoft.com/office/drawing/2014/main" id="{950C86EB-13DB-43E8-9493-216C5D52B3F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3068" y="5585961"/>
            <a:ext cx="4191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599;p83">
            <a:extLst>
              <a:ext uri="{FF2B5EF4-FFF2-40B4-BE49-F238E27FC236}">
                <a16:creationId xmlns:a16="http://schemas.microsoft.com/office/drawing/2014/main" id="{5BAFA181-A7DB-4B85-8EE6-9C01E918C4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26651" y="4437992"/>
            <a:ext cx="634191" cy="63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543;p82">
            <a:extLst>
              <a:ext uri="{FF2B5EF4-FFF2-40B4-BE49-F238E27FC236}">
                <a16:creationId xmlns:a16="http://schemas.microsoft.com/office/drawing/2014/main" id="{1EEFBEDC-B4B5-48E4-BAE6-0F02D2E2A6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91691" y="4437964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532;p82">
            <a:extLst>
              <a:ext uri="{FF2B5EF4-FFF2-40B4-BE49-F238E27FC236}">
                <a16:creationId xmlns:a16="http://schemas.microsoft.com/office/drawing/2014/main" id="{968B8C40-5DFE-4256-9232-48DEC68250D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09464" y="5605975"/>
            <a:ext cx="872557" cy="872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D40837BE-0214-4655-80C7-B8EA8481FF33}"/>
              </a:ext>
            </a:extLst>
          </p:cNvPr>
          <p:cNvCxnSpPr>
            <a:cxnSpLocks/>
            <a:stCxn id="30" idx="0"/>
            <a:endCxn id="33" idx="1"/>
          </p:cNvCxnSpPr>
          <p:nvPr/>
        </p:nvCxnSpPr>
        <p:spPr>
          <a:xfrm rot="16200000" flipH="1">
            <a:off x="3299519" y="4244753"/>
            <a:ext cx="339808" cy="671649"/>
          </a:xfrm>
          <a:prstGeom prst="curvedConnector4">
            <a:avLst>
              <a:gd name="adj1" fmla="val -67273"/>
              <a:gd name="adj2" fmla="val 73606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8DB8E121-B772-4CAD-8EFC-9FC0E9349C3F}"/>
              </a:ext>
            </a:extLst>
          </p:cNvPr>
          <p:cNvCxnSpPr>
            <a:cxnSpLocks/>
            <a:stCxn id="33" idx="0"/>
            <a:endCxn id="46" idx="1"/>
          </p:cNvCxnSpPr>
          <p:nvPr/>
        </p:nvCxnSpPr>
        <p:spPr>
          <a:xfrm rot="16200000" flipH="1">
            <a:off x="4246179" y="4309549"/>
            <a:ext cx="321675" cy="569347"/>
          </a:xfrm>
          <a:prstGeom prst="curvedConnector4">
            <a:avLst>
              <a:gd name="adj1" fmla="val -71066"/>
              <a:gd name="adj2" fmla="val 77847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50AFF615-AF11-4E3E-949D-75BD65828D6E}"/>
              </a:ext>
            </a:extLst>
          </p:cNvPr>
          <p:cNvCxnSpPr>
            <a:stCxn id="46" idx="0"/>
            <a:endCxn id="45" idx="1"/>
          </p:cNvCxnSpPr>
          <p:nvPr/>
        </p:nvCxnSpPr>
        <p:spPr>
          <a:xfrm rot="16200000" flipH="1">
            <a:off x="5159157" y="4287594"/>
            <a:ext cx="317124" cy="617864"/>
          </a:xfrm>
          <a:prstGeom prst="curvedConnector4">
            <a:avLst>
              <a:gd name="adj1" fmla="val -72085"/>
              <a:gd name="adj2" fmla="val 75661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ight Arrow 144">
            <a:extLst>
              <a:ext uri="{FF2B5EF4-FFF2-40B4-BE49-F238E27FC236}">
                <a16:creationId xmlns:a16="http://schemas.microsoft.com/office/drawing/2014/main" id="{E5562068-9B3A-4B24-AA58-68CE7864B2F1}"/>
              </a:ext>
            </a:extLst>
          </p:cNvPr>
          <p:cNvSpPr/>
          <p:nvPr/>
        </p:nvSpPr>
        <p:spPr>
          <a:xfrm>
            <a:off x="6816959" y="4346012"/>
            <a:ext cx="1878175" cy="102122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800" dirty="0">
              <a:solidFill>
                <a:srgbClr val="FFFFFF"/>
              </a:solidFill>
              <a:latin typeface="Kaspersky Sans" panose="020B0503050101040103" pitchFamily="34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8FB9F1-1E5F-42FA-B938-B3E767637D4F}"/>
              </a:ext>
            </a:extLst>
          </p:cNvPr>
          <p:cNvSpPr txBox="1"/>
          <p:nvPr/>
        </p:nvSpPr>
        <p:spPr>
          <a:xfrm>
            <a:off x="7256422" y="4957090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Приемы</a:t>
            </a:r>
          </a:p>
        </p:txBody>
      </p:sp>
      <p:pic>
        <p:nvPicPr>
          <p:cNvPr id="66" name="Google Shape;1413;p79">
            <a:extLst>
              <a:ext uri="{FF2B5EF4-FFF2-40B4-BE49-F238E27FC236}">
                <a16:creationId xmlns:a16="http://schemas.microsoft.com/office/drawing/2014/main" id="{6BE5CAC5-553C-457F-B8D6-E931171B26E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91052" y="4414670"/>
            <a:ext cx="4191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555;p82">
            <a:extLst>
              <a:ext uri="{FF2B5EF4-FFF2-40B4-BE49-F238E27FC236}">
                <a16:creationId xmlns:a16="http://schemas.microsoft.com/office/drawing/2014/main" id="{44E5A6E2-EBD1-4193-8A9A-CFD50075F6F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336795" y="4466861"/>
            <a:ext cx="634191" cy="63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666;p84">
            <a:extLst>
              <a:ext uri="{FF2B5EF4-FFF2-40B4-BE49-F238E27FC236}">
                <a16:creationId xmlns:a16="http://schemas.microsoft.com/office/drawing/2014/main" id="{7AA7B0B7-1888-4801-89CE-57474539BFB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836277" y="4466859"/>
            <a:ext cx="634190" cy="63419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2F8DB1A-F0F0-4507-A6C2-21E126E97F6A}"/>
              </a:ext>
            </a:extLst>
          </p:cNvPr>
          <p:cNvSpPr txBox="1"/>
          <p:nvPr/>
        </p:nvSpPr>
        <p:spPr>
          <a:xfrm>
            <a:off x="2687237" y="5101049"/>
            <a:ext cx="889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Фиш. </a:t>
            </a:r>
          </a:p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письмо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0354154-E462-4D06-AF39-FE80C3793871}"/>
              </a:ext>
            </a:extLst>
          </p:cNvPr>
          <p:cNvSpPr txBox="1"/>
          <p:nvPr/>
        </p:nvSpPr>
        <p:spPr>
          <a:xfrm>
            <a:off x="3779941" y="5134098"/>
            <a:ext cx="684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Фиш.</a:t>
            </a:r>
            <a:endParaRPr lang="en-US" sz="1600" dirty="0">
              <a:latin typeface="Kaspersky Sans" panose="020B0503050101040103" pitchFamily="34" charset="-52"/>
            </a:endParaRPr>
          </a:p>
          <a:p>
            <a:pPr algn="ctr"/>
            <a:r>
              <a:rPr lang="ru-RU" sz="1600" dirty="0">
                <a:latin typeface="Kaspersky Sans" panose="020B0503050101040103" pitchFamily="34" charset="-52"/>
              </a:rPr>
              <a:t>сайт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4159EEC-8F7F-4609-995C-00213AA66F22}"/>
              </a:ext>
            </a:extLst>
          </p:cNvPr>
          <p:cNvSpPr txBox="1"/>
          <p:nvPr/>
        </p:nvSpPr>
        <p:spPr>
          <a:xfrm>
            <a:off x="4587584" y="5134098"/>
            <a:ext cx="103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Кража</a:t>
            </a:r>
            <a:br>
              <a:rPr lang="ru-RU" sz="1600" dirty="0">
                <a:latin typeface="Kaspersky Sans" panose="020B0503050101040103" pitchFamily="34" charset="-52"/>
              </a:rPr>
            </a:br>
            <a:r>
              <a:rPr lang="ru-RU" sz="1600" dirty="0">
                <a:latin typeface="Kaspersky Sans" panose="020B0503050101040103" pitchFamily="34" charset="-52"/>
              </a:rPr>
              <a:t>аккаунта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DE6DD5-6120-4C05-8F23-F956C8F6BFB6}"/>
              </a:ext>
            </a:extLst>
          </p:cNvPr>
          <p:cNvSpPr txBox="1"/>
          <p:nvPr/>
        </p:nvSpPr>
        <p:spPr>
          <a:xfrm>
            <a:off x="5573409" y="5146673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Доступ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0ED4C31-3BF7-4B2F-B416-0691D41F6983}"/>
              </a:ext>
            </a:extLst>
          </p:cNvPr>
          <p:cNvSpPr txBox="1"/>
          <p:nvPr/>
        </p:nvSpPr>
        <p:spPr>
          <a:xfrm>
            <a:off x="2750664" y="6340033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Сотрудники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24CF510-4558-4588-AD0F-C118C6F6FE45}"/>
              </a:ext>
            </a:extLst>
          </p:cNvPr>
          <p:cNvSpPr txBox="1"/>
          <p:nvPr/>
        </p:nvSpPr>
        <p:spPr>
          <a:xfrm>
            <a:off x="8977998" y="5146673"/>
            <a:ext cx="1351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Соц. </a:t>
            </a:r>
            <a:endParaRPr lang="en-US" sz="1600" dirty="0">
              <a:latin typeface="Kaspersky Sans" panose="020B0503050101040103" pitchFamily="34" charset="-52"/>
            </a:endParaRPr>
          </a:p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инженерия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7A2761-07A8-4F75-A019-B49C69A98D7A}"/>
              </a:ext>
            </a:extLst>
          </p:cNvPr>
          <p:cNvSpPr txBox="1"/>
          <p:nvPr/>
        </p:nvSpPr>
        <p:spPr>
          <a:xfrm>
            <a:off x="10549334" y="5134098"/>
            <a:ext cx="121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Kaspersky Sans" panose="020B0503050101040103" pitchFamily="34" charset="-52"/>
              </a:rPr>
              <a:t>Спуффинг</a:t>
            </a:r>
            <a:endParaRPr lang="ru-RU" sz="1600" dirty="0"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776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30FD20F-85EC-48B2-8AAB-ED7951DA92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Спам и </a:t>
            </a:r>
            <a:r>
              <a:rPr lang="ru-RU" sz="2400" dirty="0" err="1"/>
              <a:t>скам</a:t>
            </a:r>
            <a:r>
              <a:rPr lang="ru-RU" sz="2400" dirty="0"/>
              <a:t> через формы обратной связи</a:t>
            </a:r>
            <a:endParaRPr lang="x-none" sz="2400" dirty="0"/>
          </a:p>
        </p:txBody>
      </p:sp>
      <p:sp>
        <p:nvSpPr>
          <p:cNvPr id="48" name="Right Arrow 144">
            <a:extLst>
              <a:ext uri="{FF2B5EF4-FFF2-40B4-BE49-F238E27FC236}">
                <a16:creationId xmlns:a16="http://schemas.microsoft.com/office/drawing/2014/main" id="{2F85EED7-201B-4024-8146-89001BDD711B}"/>
              </a:ext>
            </a:extLst>
          </p:cNvPr>
          <p:cNvSpPr/>
          <p:nvPr/>
        </p:nvSpPr>
        <p:spPr>
          <a:xfrm>
            <a:off x="6095895" y="1476728"/>
            <a:ext cx="1878175" cy="102122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800" dirty="0">
              <a:solidFill>
                <a:srgbClr val="FFFFFF"/>
              </a:solidFill>
              <a:latin typeface="Kaspersky Sans" panose="020B0503050101040103" pitchFamily="34" charset="77"/>
            </a:endParaRPr>
          </a:p>
        </p:txBody>
      </p:sp>
      <p:sp>
        <p:nvSpPr>
          <p:cNvPr id="49" name="Right Arrow 144">
            <a:extLst>
              <a:ext uri="{FF2B5EF4-FFF2-40B4-BE49-F238E27FC236}">
                <a16:creationId xmlns:a16="http://schemas.microsoft.com/office/drawing/2014/main" id="{95CFC273-6DB1-4487-B117-C16127D862E1}"/>
              </a:ext>
            </a:extLst>
          </p:cNvPr>
          <p:cNvSpPr/>
          <p:nvPr/>
        </p:nvSpPr>
        <p:spPr>
          <a:xfrm>
            <a:off x="6114749" y="2641698"/>
            <a:ext cx="1878175" cy="108904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800" dirty="0">
              <a:solidFill>
                <a:srgbClr val="FFFFFF"/>
              </a:solidFill>
              <a:latin typeface="Kaspersky Sans" panose="020B0503050101040103" pitchFamily="34" charset="77"/>
            </a:endParaRPr>
          </a:p>
        </p:txBody>
      </p:sp>
      <p:pic>
        <p:nvPicPr>
          <p:cNvPr id="33" name="Google Shape;1287;p77">
            <a:extLst>
              <a:ext uri="{FF2B5EF4-FFF2-40B4-BE49-F238E27FC236}">
                <a16:creationId xmlns:a16="http://schemas.microsoft.com/office/drawing/2014/main" id="{DFE35213-1148-41E4-826C-18D9866980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3433" y="1480532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758;p86">
            <a:extLst>
              <a:ext uri="{FF2B5EF4-FFF2-40B4-BE49-F238E27FC236}">
                <a16:creationId xmlns:a16="http://schemas.microsoft.com/office/drawing/2014/main" id="{2CAF2588-688F-4440-9274-077CFC1052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4305" y="1542717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F62E7C-6D87-4A78-914F-0879A1C456DC}"/>
              </a:ext>
            </a:extLst>
          </p:cNvPr>
          <p:cNvSpPr txBox="1"/>
          <p:nvPr/>
        </p:nvSpPr>
        <p:spPr>
          <a:xfrm>
            <a:off x="6004360" y="2087806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Вектор атаки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59BEE6-0102-4312-9C90-68345E73EBB1}"/>
              </a:ext>
            </a:extLst>
          </p:cNvPr>
          <p:cNvSpPr txBox="1"/>
          <p:nvPr/>
        </p:nvSpPr>
        <p:spPr>
          <a:xfrm>
            <a:off x="5449675" y="3191973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Целевая аудитория</a:t>
            </a:r>
          </a:p>
        </p:txBody>
      </p:sp>
      <p:pic>
        <p:nvPicPr>
          <p:cNvPr id="43" name="Google Shape;1876;p89">
            <a:extLst>
              <a:ext uri="{FF2B5EF4-FFF2-40B4-BE49-F238E27FC236}">
                <a16:creationId xmlns:a16="http://schemas.microsoft.com/office/drawing/2014/main" id="{950C86EB-13DB-43E8-9493-216C5D52B3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4305" y="2716677"/>
            <a:ext cx="419100" cy="41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D40837BE-0214-4655-80C7-B8EA8481FF33}"/>
              </a:ext>
            </a:extLst>
          </p:cNvPr>
          <p:cNvCxnSpPr>
            <a:cxnSpLocks/>
            <a:stCxn id="53" idx="0"/>
            <a:endCxn id="33" idx="1"/>
          </p:cNvCxnSpPr>
          <p:nvPr/>
        </p:nvCxnSpPr>
        <p:spPr>
          <a:xfrm rot="16200000" flipH="1">
            <a:off x="9778685" y="1312880"/>
            <a:ext cx="343836" cy="625660"/>
          </a:xfrm>
          <a:prstGeom prst="curvedConnector4">
            <a:avLst>
              <a:gd name="adj1" fmla="val -66485"/>
              <a:gd name="adj2" fmla="val 75341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8DB8E121-B772-4CAD-8EFC-9FC0E9349C3F}"/>
              </a:ext>
            </a:extLst>
          </p:cNvPr>
          <p:cNvCxnSpPr>
            <a:cxnSpLocks/>
            <a:stCxn id="33" idx="0"/>
            <a:endCxn id="57" idx="1"/>
          </p:cNvCxnSpPr>
          <p:nvPr/>
        </p:nvCxnSpPr>
        <p:spPr>
          <a:xfrm rot="16200000" flipH="1">
            <a:off x="10735918" y="1325142"/>
            <a:ext cx="314881" cy="625660"/>
          </a:xfrm>
          <a:prstGeom prst="curvedConnector4">
            <a:avLst>
              <a:gd name="adj1" fmla="val -72599"/>
              <a:gd name="adj2" fmla="val 75341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ight Arrow 144">
            <a:extLst>
              <a:ext uri="{FF2B5EF4-FFF2-40B4-BE49-F238E27FC236}">
                <a16:creationId xmlns:a16="http://schemas.microsoft.com/office/drawing/2014/main" id="{E5562068-9B3A-4B24-AA58-68CE7864B2F1}"/>
              </a:ext>
            </a:extLst>
          </p:cNvPr>
          <p:cNvSpPr/>
          <p:nvPr/>
        </p:nvSpPr>
        <p:spPr>
          <a:xfrm>
            <a:off x="6095895" y="3869835"/>
            <a:ext cx="1878175" cy="102122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800" dirty="0">
              <a:solidFill>
                <a:srgbClr val="FFFFFF"/>
              </a:solidFill>
              <a:latin typeface="Kaspersky Sans" panose="020B0503050101040103" pitchFamily="34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8FB9F1-1E5F-42FA-B938-B3E767637D4F}"/>
              </a:ext>
            </a:extLst>
          </p:cNvPr>
          <p:cNvSpPr txBox="1"/>
          <p:nvPr/>
        </p:nvSpPr>
        <p:spPr>
          <a:xfrm>
            <a:off x="6535358" y="4480913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Kaspersky Sans" panose="020B0503050101040103" pitchFamily="34" charset="-52"/>
              </a:rPr>
              <a:t>Приемы</a:t>
            </a:r>
          </a:p>
        </p:txBody>
      </p:sp>
      <p:pic>
        <p:nvPicPr>
          <p:cNvPr id="66" name="Google Shape;1413;p79">
            <a:extLst>
              <a:ext uri="{FF2B5EF4-FFF2-40B4-BE49-F238E27FC236}">
                <a16:creationId xmlns:a16="http://schemas.microsoft.com/office/drawing/2014/main" id="{6BE5CAC5-553C-457F-B8D6-E931171B26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9988" y="3938493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2F8DB1A-F0F0-4507-A6C2-21E126E97F6A}"/>
              </a:ext>
            </a:extLst>
          </p:cNvPr>
          <p:cNvSpPr txBox="1"/>
          <p:nvPr/>
        </p:nvSpPr>
        <p:spPr>
          <a:xfrm>
            <a:off x="9334187" y="2216816"/>
            <a:ext cx="889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Kaspersky Sans" panose="020B0503050101040103" pitchFamily="34" charset="-52"/>
              </a:rPr>
              <a:t>Скам</a:t>
            </a:r>
            <a:r>
              <a:rPr lang="en-US" sz="1600" dirty="0">
                <a:latin typeface="Kaspersky Sans" panose="020B0503050101040103" pitchFamily="34" charset="-52"/>
              </a:rPr>
              <a:t>-</a:t>
            </a:r>
            <a:r>
              <a:rPr lang="ru-RU" sz="1600" dirty="0">
                <a:latin typeface="Kaspersky Sans" panose="020B0503050101040103" pitchFamily="34" charset="-52"/>
              </a:rPr>
              <a:t>письмо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0354154-E462-4D06-AF39-FE80C3793871}"/>
              </a:ext>
            </a:extLst>
          </p:cNvPr>
          <p:cNvSpPr txBox="1"/>
          <p:nvPr/>
        </p:nvSpPr>
        <p:spPr>
          <a:xfrm>
            <a:off x="10205065" y="2193457"/>
            <a:ext cx="836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Kaspersky Sans" panose="020B0503050101040103" pitchFamily="34" charset="-52"/>
              </a:rPr>
              <a:t>Скам</a:t>
            </a:r>
            <a:r>
              <a:rPr lang="ru-RU" sz="1600" dirty="0">
                <a:latin typeface="Kaspersky Sans" panose="020B0503050101040103" pitchFamily="34" charset="-52"/>
              </a:rPr>
              <a:t>-сайт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4159EEC-8F7F-4609-995C-00213AA66F22}"/>
              </a:ext>
            </a:extLst>
          </p:cNvPr>
          <p:cNvSpPr txBox="1"/>
          <p:nvPr/>
        </p:nvSpPr>
        <p:spPr>
          <a:xfrm>
            <a:off x="11041738" y="2193457"/>
            <a:ext cx="96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Кража денег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0ED4C31-3BF7-4B2F-B416-0691D41F6983}"/>
              </a:ext>
            </a:extLst>
          </p:cNvPr>
          <p:cNvSpPr txBox="1"/>
          <p:nvPr/>
        </p:nvSpPr>
        <p:spPr>
          <a:xfrm>
            <a:off x="8947165" y="3455734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Пользователи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24CF510-4558-4588-AD0F-C118C6F6FE45}"/>
              </a:ext>
            </a:extLst>
          </p:cNvPr>
          <p:cNvSpPr txBox="1"/>
          <p:nvPr/>
        </p:nvSpPr>
        <p:spPr>
          <a:xfrm>
            <a:off x="7654519" y="4435936"/>
            <a:ext cx="408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Использование </a:t>
            </a:r>
            <a:br>
              <a:rPr lang="ru-RU" sz="1600" dirty="0">
                <a:latin typeface="Kaspersky Sans" panose="020B0503050101040103" pitchFamily="34" charset="-52"/>
              </a:rPr>
            </a:br>
            <a:r>
              <a:rPr lang="ru-RU" sz="1600" dirty="0">
                <a:latin typeface="Kaspersky Sans" panose="020B0503050101040103" pitchFamily="34" charset="-52"/>
              </a:rPr>
              <a:t>формы обратной связи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C09DE-A260-4EDC-9E33-6F9B7D25EB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0"/>
          <a:stretch/>
        </p:blipFill>
        <p:spPr>
          <a:xfrm>
            <a:off x="688157" y="1622809"/>
            <a:ext cx="3833091" cy="486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Google Shape;1377;p79">
            <a:extLst>
              <a:ext uri="{FF2B5EF4-FFF2-40B4-BE49-F238E27FC236}">
                <a16:creationId xmlns:a16="http://schemas.microsoft.com/office/drawing/2014/main" id="{43031B1B-0690-4276-98C1-E5E90FCF980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20677" y="1453792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778;p87">
            <a:extLst>
              <a:ext uri="{FF2B5EF4-FFF2-40B4-BE49-F238E27FC236}">
                <a16:creationId xmlns:a16="http://schemas.microsoft.com/office/drawing/2014/main" id="{3583F768-4942-4E24-8DEC-83B82ACF672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12759" y="1756576"/>
            <a:ext cx="365027" cy="36502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7" name="Google Shape;1793;p87">
            <a:extLst>
              <a:ext uri="{FF2B5EF4-FFF2-40B4-BE49-F238E27FC236}">
                <a16:creationId xmlns:a16="http://schemas.microsoft.com/office/drawing/2014/main" id="{95A4C3DB-F8EF-4408-8F83-FDCC1648F95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06189" y="1478317"/>
            <a:ext cx="634192" cy="63419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D33DCE7-FD46-4EDA-82C6-513E7F75CA62}"/>
              </a:ext>
            </a:extLst>
          </p:cNvPr>
          <p:cNvSpPr txBox="1"/>
          <p:nvPr/>
        </p:nvSpPr>
        <p:spPr>
          <a:xfrm>
            <a:off x="7742771" y="2226305"/>
            <a:ext cx="1713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Сайт с формой</a:t>
            </a:r>
            <a:endParaRPr lang="en-US" sz="1600" dirty="0">
              <a:latin typeface="Kaspersky Sans" panose="020B0503050101040103" pitchFamily="34" charset="-52"/>
            </a:endParaRPr>
          </a:p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без </a:t>
            </a:r>
            <a:r>
              <a:rPr lang="en-US" sz="1600" dirty="0">
                <a:latin typeface="Kaspersky Sans" panose="020B0503050101040103" pitchFamily="34" charset="-52"/>
              </a:rPr>
              <a:t>CAPTCHA</a:t>
            </a:r>
            <a:endParaRPr lang="ru-RU" sz="1600" dirty="0">
              <a:latin typeface="Kaspersky Sans" panose="020B0503050101040103" pitchFamily="34" charset="-52"/>
            </a:endParaRPr>
          </a:p>
        </p:txBody>
      </p: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68AB7DBF-DD94-4670-9754-95EAF71ED8BA}"/>
              </a:ext>
            </a:extLst>
          </p:cNvPr>
          <p:cNvCxnSpPr>
            <a:cxnSpLocks/>
            <a:stCxn id="37" idx="0"/>
            <a:endCxn id="53" idx="1"/>
          </p:cNvCxnSpPr>
          <p:nvPr/>
        </p:nvCxnSpPr>
        <p:spPr>
          <a:xfrm rot="16200000" flipH="1">
            <a:off x="8845734" y="1295946"/>
            <a:ext cx="278199" cy="671685"/>
          </a:xfrm>
          <a:prstGeom prst="curvedConnector4">
            <a:avLst>
              <a:gd name="adj1" fmla="val -82171"/>
              <a:gd name="adj2" fmla="val 73604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oogle Shape;1530;p82">
            <a:extLst>
              <a:ext uri="{FF2B5EF4-FFF2-40B4-BE49-F238E27FC236}">
                <a16:creationId xmlns:a16="http://schemas.microsoft.com/office/drawing/2014/main" id="{1AB31C97-F12A-4105-97D5-6B5444DE5E1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64938" y="2927113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1481;p81">
            <a:extLst>
              <a:ext uri="{FF2B5EF4-FFF2-40B4-BE49-F238E27FC236}">
                <a16:creationId xmlns:a16="http://schemas.microsoft.com/office/drawing/2014/main" id="{9E8163D5-1A3D-4A15-832B-B73B95C6CC5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77492" y="3814991"/>
            <a:ext cx="634190" cy="63419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4FF4BB3-498A-4A35-87A4-04C33CAE68D2}"/>
              </a:ext>
            </a:extLst>
          </p:cNvPr>
          <p:cNvSpPr/>
          <p:nvPr/>
        </p:nvSpPr>
        <p:spPr>
          <a:xfrm>
            <a:off x="2752627" y="3393650"/>
            <a:ext cx="1593130" cy="2951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480A0D8-DD94-4F7F-911A-8FE2728DC53A}"/>
              </a:ext>
            </a:extLst>
          </p:cNvPr>
          <p:cNvSpPr/>
          <p:nvPr/>
        </p:nvSpPr>
        <p:spPr>
          <a:xfrm>
            <a:off x="836791" y="2210491"/>
            <a:ext cx="3303160" cy="2466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9AC219B-CA0D-4F8C-B9E3-4C4AE43070C5}"/>
              </a:ext>
            </a:extLst>
          </p:cNvPr>
          <p:cNvSpPr/>
          <p:nvPr/>
        </p:nvSpPr>
        <p:spPr>
          <a:xfrm>
            <a:off x="836791" y="3182353"/>
            <a:ext cx="811918" cy="2466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Google Shape;1283;p77">
            <a:extLst>
              <a:ext uri="{FF2B5EF4-FFF2-40B4-BE49-F238E27FC236}">
                <a16:creationId xmlns:a16="http://schemas.microsoft.com/office/drawing/2014/main" id="{9B737B33-DFCE-4491-9B20-C90D214900E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31896" y="1492689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778;p87">
            <a:extLst>
              <a:ext uri="{FF2B5EF4-FFF2-40B4-BE49-F238E27FC236}">
                <a16:creationId xmlns:a16="http://schemas.microsoft.com/office/drawing/2014/main" id="{3BFABE4E-C574-4BFA-996A-F08536CD349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49080" y="1657330"/>
            <a:ext cx="252460" cy="25246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7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3" grpId="0"/>
      <p:bldP spid="74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30FD20F-85EC-48B2-8AAB-ED7951DA92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Вишинг</a:t>
            </a:r>
            <a:r>
              <a:rPr lang="en-US" sz="2400" dirty="0"/>
              <a:t> (</a:t>
            </a:r>
            <a:r>
              <a:rPr lang="ru-RU" sz="2400" dirty="0"/>
              <a:t>голосовой </a:t>
            </a:r>
            <a:r>
              <a:rPr lang="ru-RU" sz="2400" dirty="0" err="1"/>
              <a:t>фишинг</a:t>
            </a:r>
            <a:r>
              <a:rPr lang="en-US" sz="2400" dirty="0"/>
              <a:t>)</a:t>
            </a:r>
            <a:endParaRPr lang="x-none" sz="2400" dirty="0"/>
          </a:p>
        </p:txBody>
      </p:sp>
      <p:pic>
        <p:nvPicPr>
          <p:cNvPr id="30" name="Google Shape;1377;p79">
            <a:extLst>
              <a:ext uri="{FF2B5EF4-FFF2-40B4-BE49-F238E27FC236}">
                <a16:creationId xmlns:a16="http://schemas.microsoft.com/office/drawing/2014/main" id="{69B26D97-D78B-48F7-B16F-550C337469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6900" y="1665794"/>
            <a:ext cx="634192" cy="63419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ight Arrow 144">
            <a:extLst>
              <a:ext uri="{FF2B5EF4-FFF2-40B4-BE49-F238E27FC236}">
                <a16:creationId xmlns:a16="http://schemas.microsoft.com/office/drawing/2014/main" id="{2F85EED7-201B-4024-8146-89001BDD711B}"/>
              </a:ext>
            </a:extLst>
          </p:cNvPr>
          <p:cNvSpPr/>
          <p:nvPr/>
        </p:nvSpPr>
        <p:spPr>
          <a:xfrm>
            <a:off x="6095895" y="1433986"/>
            <a:ext cx="1878175" cy="102122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800" dirty="0">
              <a:solidFill>
                <a:srgbClr val="FFFFFF"/>
              </a:solidFill>
              <a:latin typeface="Kaspersky Sans" panose="020B0503050101040103" pitchFamily="34" charset="77"/>
            </a:endParaRPr>
          </a:p>
        </p:txBody>
      </p:sp>
      <p:sp>
        <p:nvSpPr>
          <p:cNvPr id="49" name="Right Arrow 144">
            <a:extLst>
              <a:ext uri="{FF2B5EF4-FFF2-40B4-BE49-F238E27FC236}">
                <a16:creationId xmlns:a16="http://schemas.microsoft.com/office/drawing/2014/main" id="{95CFC273-6DB1-4487-B117-C16127D862E1}"/>
              </a:ext>
            </a:extLst>
          </p:cNvPr>
          <p:cNvSpPr/>
          <p:nvPr/>
        </p:nvSpPr>
        <p:spPr>
          <a:xfrm>
            <a:off x="6114749" y="2598956"/>
            <a:ext cx="1878175" cy="108904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800" dirty="0">
              <a:solidFill>
                <a:srgbClr val="FFFFFF"/>
              </a:solidFill>
              <a:latin typeface="Kaspersky Sans" panose="020B0503050101040103" pitchFamily="34" charset="77"/>
            </a:endParaRPr>
          </a:p>
        </p:txBody>
      </p:sp>
      <p:pic>
        <p:nvPicPr>
          <p:cNvPr id="31" name="Google Shape;1786;p87">
            <a:extLst>
              <a:ext uri="{FF2B5EF4-FFF2-40B4-BE49-F238E27FC236}">
                <a16:creationId xmlns:a16="http://schemas.microsoft.com/office/drawing/2014/main" id="{1359BB8E-E636-4DE1-A7B9-8840597E96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2884" y="1975110"/>
            <a:ext cx="360510" cy="38222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9" name="Google Shape;1758;p86">
            <a:extLst>
              <a:ext uri="{FF2B5EF4-FFF2-40B4-BE49-F238E27FC236}">
                <a16:creationId xmlns:a16="http://schemas.microsoft.com/office/drawing/2014/main" id="{2CAF2588-688F-4440-9274-077CFC1052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4305" y="1499975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F62E7C-6D87-4A78-914F-0879A1C456DC}"/>
              </a:ext>
            </a:extLst>
          </p:cNvPr>
          <p:cNvSpPr txBox="1"/>
          <p:nvPr/>
        </p:nvSpPr>
        <p:spPr>
          <a:xfrm>
            <a:off x="6004360" y="2045064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Kaspersky Sans" panose="020B0503050101040103" pitchFamily="34" charset="-52"/>
              </a:rPr>
              <a:t>Вектор атаки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59BEE6-0102-4312-9C90-68345E73EBB1}"/>
              </a:ext>
            </a:extLst>
          </p:cNvPr>
          <p:cNvSpPr txBox="1"/>
          <p:nvPr/>
        </p:nvSpPr>
        <p:spPr>
          <a:xfrm>
            <a:off x="5558476" y="3140931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Kaspersky Sans" panose="020B0503050101040103" pitchFamily="34" charset="-52"/>
              </a:rPr>
              <a:t>Целевая аудитория</a:t>
            </a:r>
          </a:p>
        </p:txBody>
      </p:sp>
      <p:pic>
        <p:nvPicPr>
          <p:cNvPr id="43" name="Google Shape;1876;p89">
            <a:extLst>
              <a:ext uri="{FF2B5EF4-FFF2-40B4-BE49-F238E27FC236}">
                <a16:creationId xmlns:a16="http://schemas.microsoft.com/office/drawing/2014/main" id="{950C86EB-13DB-43E8-9493-216C5D52B3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4305" y="2673935"/>
            <a:ext cx="4191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543;p82">
            <a:extLst>
              <a:ext uri="{FF2B5EF4-FFF2-40B4-BE49-F238E27FC236}">
                <a16:creationId xmlns:a16="http://schemas.microsoft.com/office/drawing/2014/main" id="{1EEFBEDC-B4B5-48E4-BAE6-0F02D2E2A6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91804" y="1001661"/>
            <a:ext cx="634192" cy="6341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D40837BE-0214-4655-80C7-B8EA8481FF33}"/>
              </a:ext>
            </a:extLst>
          </p:cNvPr>
          <p:cNvCxnSpPr>
            <a:cxnSpLocks/>
            <a:stCxn id="30" idx="0"/>
            <a:endCxn id="38" idx="1"/>
          </p:cNvCxnSpPr>
          <p:nvPr/>
        </p:nvCxnSpPr>
        <p:spPr>
          <a:xfrm rot="16200000" flipH="1">
            <a:off x="8877708" y="1432082"/>
            <a:ext cx="357632" cy="825057"/>
          </a:xfrm>
          <a:prstGeom prst="curvedConnector4">
            <a:avLst>
              <a:gd name="adj1" fmla="val -63920"/>
              <a:gd name="adj2" fmla="val 69217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8DB8E121-B772-4CAD-8EFC-9FC0E9349C3F}"/>
              </a:ext>
            </a:extLst>
          </p:cNvPr>
          <p:cNvCxnSpPr>
            <a:cxnSpLocks/>
            <a:stCxn id="38" idx="3"/>
            <a:endCxn id="46" idx="1"/>
          </p:cNvCxnSpPr>
          <p:nvPr/>
        </p:nvCxnSpPr>
        <p:spPr>
          <a:xfrm flipV="1">
            <a:off x="10103245" y="1318757"/>
            <a:ext cx="688559" cy="704669"/>
          </a:xfrm>
          <a:prstGeom prst="curvedConnector3">
            <a:avLst>
              <a:gd name="adj1" fmla="val 50000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50AFF615-AF11-4E3E-949D-75BD65828D6E}"/>
              </a:ext>
            </a:extLst>
          </p:cNvPr>
          <p:cNvCxnSpPr>
            <a:cxnSpLocks/>
            <a:stCxn id="38" idx="3"/>
            <a:endCxn id="65" idx="1"/>
          </p:cNvCxnSpPr>
          <p:nvPr/>
        </p:nvCxnSpPr>
        <p:spPr>
          <a:xfrm>
            <a:off x="10103245" y="2023426"/>
            <a:ext cx="685529" cy="599291"/>
          </a:xfrm>
          <a:prstGeom prst="curvedConnector3">
            <a:avLst>
              <a:gd name="adj1" fmla="val 50000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ight Arrow 144">
            <a:extLst>
              <a:ext uri="{FF2B5EF4-FFF2-40B4-BE49-F238E27FC236}">
                <a16:creationId xmlns:a16="http://schemas.microsoft.com/office/drawing/2014/main" id="{E5562068-9B3A-4B24-AA58-68CE7864B2F1}"/>
              </a:ext>
            </a:extLst>
          </p:cNvPr>
          <p:cNvSpPr/>
          <p:nvPr/>
        </p:nvSpPr>
        <p:spPr>
          <a:xfrm>
            <a:off x="6095895" y="3827093"/>
            <a:ext cx="1878175" cy="102122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800" dirty="0">
              <a:solidFill>
                <a:srgbClr val="FFFFFF"/>
              </a:solidFill>
              <a:latin typeface="Kaspersky Sans" panose="020B0503050101040103" pitchFamily="34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8FB9F1-1E5F-42FA-B938-B3E767637D4F}"/>
              </a:ext>
            </a:extLst>
          </p:cNvPr>
          <p:cNvSpPr txBox="1"/>
          <p:nvPr/>
        </p:nvSpPr>
        <p:spPr>
          <a:xfrm>
            <a:off x="6447366" y="4374261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Kaspersky Sans" panose="020B0503050101040103" pitchFamily="34" charset="-52"/>
              </a:rPr>
              <a:t>Приемы</a:t>
            </a:r>
          </a:p>
        </p:txBody>
      </p:sp>
      <p:pic>
        <p:nvPicPr>
          <p:cNvPr id="66" name="Google Shape;1413;p79">
            <a:extLst>
              <a:ext uri="{FF2B5EF4-FFF2-40B4-BE49-F238E27FC236}">
                <a16:creationId xmlns:a16="http://schemas.microsoft.com/office/drawing/2014/main" id="{6BE5CAC5-553C-457F-B8D6-E931171B26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69988" y="3895751"/>
            <a:ext cx="4191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555;p82">
            <a:extLst>
              <a:ext uri="{FF2B5EF4-FFF2-40B4-BE49-F238E27FC236}">
                <a16:creationId xmlns:a16="http://schemas.microsoft.com/office/drawing/2014/main" id="{44E5A6E2-EBD1-4193-8A9A-CFD50075F6F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60631" y="3903926"/>
            <a:ext cx="634191" cy="63419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2F8DB1A-F0F0-4507-A6C2-21E126E97F6A}"/>
              </a:ext>
            </a:extLst>
          </p:cNvPr>
          <p:cNvSpPr txBox="1"/>
          <p:nvPr/>
        </p:nvSpPr>
        <p:spPr>
          <a:xfrm>
            <a:off x="7886709" y="2399420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spersky Sans" panose="020B0503050101040103" pitchFamily="34" charset="-52"/>
              </a:rPr>
              <a:t>Фиш. письмо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4159EEC-8F7F-4609-995C-00213AA66F22}"/>
              </a:ext>
            </a:extLst>
          </p:cNvPr>
          <p:cNvSpPr txBox="1"/>
          <p:nvPr/>
        </p:nvSpPr>
        <p:spPr>
          <a:xfrm>
            <a:off x="10395079" y="1740651"/>
            <a:ext cx="1473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Кража данных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DE6DD5-6120-4C05-8F23-F956C8F6BFB6}"/>
              </a:ext>
            </a:extLst>
          </p:cNvPr>
          <p:cNvSpPr txBox="1"/>
          <p:nvPr/>
        </p:nvSpPr>
        <p:spPr>
          <a:xfrm>
            <a:off x="10705198" y="2960740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Кража </a:t>
            </a:r>
            <a:br>
              <a:rPr lang="ru-RU" sz="1600" dirty="0">
                <a:latin typeface="Kaspersky Sans" panose="020B0503050101040103" pitchFamily="34" charset="-52"/>
              </a:rPr>
            </a:br>
            <a:r>
              <a:rPr lang="ru-RU" sz="1600" dirty="0">
                <a:latin typeface="Kaspersky Sans" panose="020B0503050101040103" pitchFamily="34" charset="-52"/>
              </a:rPr>
              <a:t>денег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24CF510-4558-4588-AD0F-C118C6F6FE45}"/>
              </a:ext>
            </a:extLst>
          </p:cNvPr>
          <p:cNvSpPr txBox="1"/>
          <p:nvPr/>
        </p:nvSpPr>
        <p:spPr>
          <a:xfrm>
            <a:off x="8258156" y="4576081"/>
            <a:ext cx="1285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Соц. инженерия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7A2761-07A8-4F75-A019-B49C69A98D7A}"/>
              </a:ext>
            </a:extLst>
          </p:cNvPr>
          <p:cNvSpPr txBox="1"/>
          <p:nvPr/>
        </p:nvSpPr>
        <p:spPr>
          <a:xfrm>
            <a:off x="9639072" y="4569024"/>
            <a:ext cx="2069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Звонок</a:t>
            </a:r>
            <a:r>
              <a:rPr lang="en-US" sz="1600" dirty="0">
                <a:latin typeface="Kaspersky Sans" panose="020B0503050101040103" pitchFamily="34" charset="-52"/>
              </a:rPr>
              <a:t> </a:t>
            </a:r>
            <a:endParaRPr lang="ru-RU" sz="1600" dirty="0">
              <a:latin typeface="Kaspersky Sans" panose="020B0503050101040103" pitchFamily="34" charset="-52"/>
            </a:endParaRPr>
          </a:p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от самого абонента</a:t>
            </a:r>
            <a:endParaRPr lang="ru-RU" sz="1400" dirty="0">
              <a:latin typeface="Kaspersky Sans" panose="020B0503050101040103" pitchFamily="34" charset="-5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5E1820-F0AC-4375-97DD-115F9D89AD08}"/>
              </a:ext>
            </a:extLst>
          </p:cNvPr>
          <p:cNvSpPr txBox="1"/>
          <p:nvPr/>
        </p:nvSpPr>
        <p:spPr>
          <a:xfrm>
            <a:off x="9333268" y="239492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spersky Sans" panose="020B0503050101040103" pitchFamily="34" charset="-52"/>
              </a:rPr>
              <a:t>Звонок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B21E48-AFF6-4723-86F5-AFA1D0A78838}"/>
              </a:ext>
            </a:extLst>
          </p:cNvPr>
          <p:cNvSpPr txBox="1"/>
          <p:nvPr/>
        </p:nvSpPr>
        <p:spPr>
          <a:xfrm>
            <a:off x="7838267" y="3427064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spersky Sans" panose="020B0503050101040103" pitchFamily="34" charset="-52"/>
              </a:rPr>
              <a:t>Пользователи</a:t>
            </a:r>
          </a:p>
        </p:txBody>
      </p:sp>
      <p:pic>
        <p:nvPicPr>
          <p:cNvPr id="53" name="Google Shape;1530;p82">
            <a:extLst>
              <a:ext uri="{FF2B5EF4-FFF2-40B4-BE49-F238E27FC236}">
                <a16:creationId xmlns:a16="http://schemas.microsoft.com/office/drawing/2014/main" id="{C9D28B4B-4D62-42E8-80F3-CBADCF958F0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86765" y="2780060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343;p78">
            <a:extLst>
              <a:ext uri="{FF2B5EF4-FFF2-40B4-BE49-F238E27FC236}">
                <a16:creationId xmlns:a16="http://schemas.microsoft.com/office/drawing/2014/main" id="{B71B873C-5A07-4FDA-9E33-BDBB9D95661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56875" y="3897260"/>
            <a:ext cx="634191" cy="63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793;p87">
            <a:extLst>
              <a:ext uri="{FF2B5EF4-FFF2-40B4-BE49-F238E27FC236}">
                <a16:creationId xmlns:a16="http://schemas.microsoft.com/office/drawing/2014/main" id="{86965E3D-89A8-4ADD-BBF5-F2C402D59B7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88774" y="2305621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1532;p82">
            <a:extLst>
              <a:ext uri="{FF2B5EF4-FFF2-40B4-BE49-F238E27FC236}">
                <a16:creationId xmlns:a16="http://schemas.microsoft.com/office/drawing/2014/main" id="{20CF5CB1-EC17-42C3-ACE7-411C2F1F8C2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93329" y="2703435"/>
            <a:ext cx="872557" cy="87255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5F4EEB16-92F1-40A0-97BB-13FE86456E82}"/>
              </a:ext>
            </a:extLst>
          </p:cNvPr>
          <p:cNvSpPr txBox="1"/>
          <p:nvPr/>
        </p:nvSpPr>
        <p:spPr>
          <a:xfrm>
            <a:off x="9320714" y="3422565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spersky Sans" panose="020B0503050101040103" pitchFamily="34" charset="-52"/>
              </a:rPr>
              <a:t>Сотрудники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95D92-8AAD-4964-A4F8-925446CF75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325" y="1262164"/>
            <a:ext cx="5108572" cy="512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BFBC29-A3E0-4555-AC8A-3167881C0F94}"/>
              </a:ext>
            </a:extLst>
          </p:cNvPr>
          <p:cNvSpPr/>
          <p:nvPr/>
        </p:nvSpPr>
        <p:spPr>
          <a:xfrm>
            <a:off x="593889" y="3622791"/>
            <a:ext cx="4830602" cy="3647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Google Shape;1333;p78">
            <a:extLst>
              <a:ext uri="{FF2B5EF4-FFF2-40B4-BE49-F238E27FC236}">
                <a16:creationId xmlns:a16="http://schemas.microsoft.com/office/drawing/2014/main" id="{D688CEBA-C10F-402B-B207-C0D934FF9A3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469053" y="1706330"/>
            <a:ext cx="634192" cy="634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6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  <p:bldP spid="72" grpId="0"/>
      <p:bldP spid="74" grpId="0"/>
      <p:bldP spid="75" grpId="0"/>
      <p:bldP spid="44" grpId="0"/>
      <p:bldP spid="51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30FD20F-85EC-48B2-8AAB-ED7951DA92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Подделки под онлайн-магазины </a:t>
            </a:r>
            <a:endParaRPr lang="x-none" sz="2400" dirty="0"/>
          </a:p>
        </p:txBody>
      </p:sp>
      <p:sp>
        <p:nvSpPr>
          <p:cNvPr id="34" name="Right Arrow 144">
            <a:extLst>
              <a:ext uri="{FF2B5EF4-FFF2-40B4-BE49-F238E27FC236}">
                <a16:creationId xmlns:a16="http://schemas.microsoft.com/office/drawing/2014/main" id="{97556EAD-0A46-4E6A-8965-85FE35C84E0A}"/>
              </a:ext>
            </a:extLst>
          </p:cNvPr>
          <p:cNvSpPr/>
          <p:nvPr/>
        </p:nvSpPr>
        <p:spPr>
          <a:xfrm>
            <a:off x="5813637" y="1476728"/>
            <a:ext cx="1878175" cy="102122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600" dirty="0">
              <a:solidFill>
                <a:srgbClr val="FFFFFF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5" name="Right Arrow 144">
            <a:extLst>
              <a:ext uri="{FF2B5EF4-FFF2-40B4-BE49-F238E27FC236}">
                <a16:creationId xmlns:a16="http://schemas.microsoft.com/office/drawing/2014/main" id="{6535DF06-7DEC-42F7-A090-C4F0FEFB054F}"/>
              </a:ext>
            </a:extLst>
          </p:cNvPr>
          <p:cNvSpPr/>
          <p:nvPr/>
        </p:nvSpPr>
        <p:spPr>
          <a:xfrm>
            <a:off x="5832491" y="2641698"/>
            <a:ext cx="1878175" cy="108904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600" dirty="0">
              <a:solidFill>
                <a:srgbClr val="FFFFFF"/>
              </a:solidFill>
              <a:latin typeface="Kaspersky Sans" panose="020B0503050101040103" pitchFamily="34" charset="-52"/>
            </a:endParaRPr>
          </a:p>
        </p:txBody>
      </p:sp>
      <p:pic>
        <p:nvPicPr>
          <p:cNvPr id="38" name="Google Shape;1758;p86">
            <a:extLst>
              <a:ext uri="{FF2B5EF4-FFF2-40B4-BE49-F238E27FC236}">
                <a16:creationId xmlns:a16="http://schemas.microsoft.com/office/drawing/2014/main" id="{7D8BBED5-D643-43CF-A41C-27F5A8F3B0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2047" y="1542717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C9B697C-A190-4CD3-8B8D-2D0F224E14CC}"/>
              </a:ext>
            </a:extLst>
          </p:cNvPr>
          <p:cNvSpPr txBox="1"/>
          <p:nvPr/>
        </p:nvSpPr>
        <p:spPr>
          <a:xfrm>
            <a:off x="5722102" y="2087806"/>
            <a:ext cx="1455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spersky Sans" panose="020B0503050101040103" pitchFamily="34" charset="-52"/>
              </a:rPr>
              <a:t>Вектор атаки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22CC5A-1260-45EA-AF76-FF4D1FB8837F}"/>
              </a:ext>
            </a:extLst>
          </p:cNvPr>
          <p:cNvSpPr txBox="1"/>
          <p:nvPr/>
        </p:nvSpPr>
        <p:spPr>
          <a:xfrm>
            <a:off x="5411504" y="3253490"/>
            <a:ext cx="208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Целевая аудитория</a:t>
            </a:r>
          </a:p>
        </p:txBody>
      </p:sp>
      <p:pic>
        <p:nvPicPr>
          <p:cNvPr id="41" name="Google Shape;1876;p89">
            <a:extLst>
              <a:ext uri="{FF2B5EF4-FFF2-40B4-BE49-F238E27FC236}">
                <a16:creationId xmlns:a16="http://schemas.microsoft.com/office/drawing/2014/main" id="{418D4D8F-4DE2-4720-B5EA-80C8C0B23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2047" y="2716677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ight Arrow 144">
            <a:extLst>
              <a:ext uri="{FF2B5EF4-FFF2-40B4-BE49-F238E27FC236}">
                <a16:creationId xmlns:a16="http://schemas.microsoft.com/office/drawing/2014/main" id="{2D67FF35-DC39-4846-86C6-6E392B713CAC}"/>
              </a:ext>
            </a:extLst>
          </p:cNvPr>
          <p:cNvSpPr/>
          <p:nvPr/>
        </p:nvSpPr>
        <p:spPr>
          <a:xfrm>
            <a:off x="5813637" y="3869835"/>
            <a:ext cx="1878175" cy="1021222"/>
          </a:xfrm>
          <a:prstGeom prst="rightArrow">
            <a:avLst>
              <a:gd name="adj1" fmla="val 100000"/>
              <a:gd name="adj2" fmla="val 33914"/>
            </a:avLst>
          </a:prstGeom>
          <a:gradFill>
            <a:gsLst>
              <a:gs pos="0">
                <a:schemeClr val="bg1"/>
              </a:gs>
              <a:gs pos="100000">
                <a:srgbClr val="CCCCC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ru-RU" sz="1600" dirty="0">
              <a:solidFill>
                <a:srgbClr val="FFFFFF"/>
              </a:solidFill>
              <a:latin typeface="Kaspersky Sans" panose="020B0503050101040103" pitchFamily="34" charset="-5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4C6E8C-61B9-4A4C-9A35-74ACC3139E59}"/>
              </a:ext>
            </a:extLst>
          </p:cNvPr>
          <p:cNvSpPr txBox="1"/>
          <p:nvPr/>
        </p:nvSpPr>
        <p:spPr>
          <a:xfrm>
            <a:off x="6253100" y="4480913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spersky Sans" panose="020B0503050101040103" pitchFamily="34" charset="-52"/>
              </a:rPr>
              <a:t>Приемы</a:t>
            </a:r>
          </a:p>
        </p:txBody>
      </p:sp>
      <p:pic>
        <p:nvPicPr>
          <p:cNvPr id="50" name="Google Shape;1413;p79">
            <a:extLst>
              <a:ext uri="{FF2B5EF4-FFF2-40B4-BE49-F238E27FC236}">
                <a16:creationId xmlns:a16="http://schemas.microsoft.com/office/drawing/2014/main" id="{7483F37C-3FB1-42C0-9A5B-130F10E2BA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7730" y="3938493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50D9993-05A0-4F69-A691-35896A64B85D}"/>
              </a:ext>
            </a:extLst>
          </p:cNvPr>
          <p:cNvSpPr txBox="1"/>
          <p:nvPr/>
        </p:nvSpPr>
        <p:spPr>
          <a:xfrm>
            <a:off x="10896154" y="2911135"/>
            <a:ext cx="808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spersky Sans" panose="020B0503050101040103" pitchFamily="34" charset="-52"/>
              </a:rPr>
              <a:t>Кража</a:t>
            </a:r>
            <a:endParaRPr lang="en-US" sz="1600" dirty="0">
              <a:latin typeface="Kaspersky Sans" panose="020B0503050101040103" pitchFamily="34" charset="-52"/>
            </a:endParaRPr>
          </a:p>
          <a:p>
            <a:r>
              <a:rPr lang="ru-RU" sz="1600" dirty="0">
                <a:latin typeface="Kaspersky Sans" panose="020B0503050101040103" pitchFamily="34" charset="-52"/>
              </a:rPr>
              <a:t> денег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269872-C4C2-4436-BF79-E7CEFA1D6DC2}"/>
              </a:ext>
            </a:extLst>
          </p:cNvPr>
          <p:cNvSpPr txBox="1"/>
          <p:nvPr/>
        </p:nvSpPr>
        <p:spPr>
          <a:xfrm>
            <a:off x="7779348" y="3473051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spersky Sans" panose="020B0503050101040103" pitchFamily="34" charset="-52"/>
              </a:rPr>
              <a:t>Пользователи</a:t>
            </a:r>
          </a:p>
        </p:txBody>
      </p:sp>
      <p:pic>
        <p:nvPicPr>
          <p:cNvPr id="59" name="Google Shape;1793;p87">
            <a:extLst>
              <a:ext uri="{FF2B5EF4-FFF2-40B4-BE49-F238E27FC236}">
                <a16:creationId xmlns:a16="http://schemas.microsoft.com/office/drawing/2014/main" id="{AC3D2C2E-2DD0-418F-8BF1-773F9D65FC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56060" y="2202051"/>
            <a:ext cx="634192" cy="63419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906C397-C787-402A-957F-4257FE932B2D}"/>
              </a:ext>
            </a:extLst>
          </p:cNvPr>
          <p:cNvSpPr txBox="1"/>
          <p:nvPr/>
        </p:nvSpPr>
        <p:spPr>
          <a:xfrm>
            <a:off x="8747690" y="217360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Kaspersky Sans" panose="020B0503050101040103" pitchFamily="34" charset="-52"/>
              </a:rPr>
              <a:t>Чат</a:t>
            </a:r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D5047BEF-88AE-41CC-8943-4A5ACCAAB6F3}"/>
              </a:ext>
            </a:extLst>
          </p:cNvPr>
          <p:cNvCxnSpPr>
            <a:cxnSpLocks/>
            <a:stCxn id="45" idx="0"/>
            <a:endCxn id="74" idx="1"/>
          </p:cNvCxnSpPr>
          <p:nvPr/>
        </p:nvCxnSpPr>
        <p:spPr>
          <a:xfrm rot="16200000" flipH="1">
            <a:off x="9068510" y="1379119"/>
            <a:ext cx="338818" cy="539794"/>
          </a:xfrm>
          <a:prstGeom prst="curvedConnector4">
            <a:avLst>
              <a:gd name="adj1" fmla="val -67470"/>
              <a:gd name="adj2" fmla="val 80100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oogle Shape;1530;p82">
            <a:extLst>
              <a:ext uri="{FF2B5EF4-FFF2-40B4-BE49-F238E27FC236}">
                <a16:creationId xmlns:a16="http://schemas.microsoft.com/office/drawing/2014/main" id="{C01663A4-8F12-4450-8FDA-F58B16BB1EF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4055" y="2848138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287;p77">
            <a:extLst>
              <a:ext uri="{FF2B5EF4-FFF2-40B4-BE49-F238E27FC236}">
                <a16:creationId xmlns:a16="http://schemas.microsoft.com/office/drawing/2014/main" id="{CD3D6455-9CE5-4159-AC12-96638CC0B4C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07816" y="1501329"/>
            <a:ext cx="634192" cy="6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1786;p87">
            <a:extLst>
              <a:ext uri="{FF2B5EF4-FFF2-40B4-BE49-F238E27FC236}">
                <a16:creationId xmlns:a16="http://schemas.microsoft.com/office/drawing/2014/main" id="{C5999057-EFBD-45B8-8625-AB460E7AC59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95592" y="1659085"/>
            <a:ext cx="258640" cy="27421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6" name="Google Shape;1543;p82">
            <a:extLst>
              <a:ext uri="{FF2B5EF4-FFF2-40B4-BE49-F238E27FC236}">
                <a16:creationId xmlns:a16="http://schemas.microsoft.com/office/drawing/2014/main" id="{CC1309F7-76E6-44B8-9A15-BE66C9811C9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56060" y="793580"/>
            <a:ext cx="634192" cy="63419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92ABF16D-EBFB-4166-ABFB-AD9B05EFD9E1}"/>
              </a:ext>
            </a:extLst>
          </p:cNvPr>
          <p:cNvSpPr txBox="1"/>
          <p:nvPr/>
        </p:nvSpPr>
        <p:spPr>
          <a:xfrm>
            <a:off x="9255032" y="2164328"/>
            <a:ext cx="1327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Поддельная</a:t>
            </a:r>
            <a:br>
              <a:rPr lang="ru-RU" sz="1600" dirty="0">
                <a:latin typeface="Kaspersky Sans" panose="020B0503050101040103" pitchFamily="34" charset="-52"/>
              </a:rPr>
            </a:br>
            <a:r>
              <a:rPr lang="ru-RU" sz="1600" dirty="0">
                <a:latin typeface="Kaspersky Sans" panose="020B0503050101040103" pitchFamily="34" charset="-52"/>
              </a:rPr>
              <a:t>площадка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0704F45-814E-45CA-84EA-FFF2A7534490}"/>
              </a:ext>
            </a:extLst>
          </p:cNvPr>
          <p:cNvSpPr txBox="1"/>
          <p:nvPr/>
        </p:nvSpPr>
        <p:spPr>
          <a:xfrm>
            <a:off x="10588425" y="1497230"/>
            <a:ext cx="1369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Кража данных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3863E-1597-487A-8853-11803FBC94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6537" y="980728"/>
            <a:ext cx="3724275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7E2BB51-0AB8-48F1-A030-6F1E3D5E3D4C}"/>
              </a:ext>
            </a:extLst>
          </p:cNvPr>
          <p:cNvSpPr/>
          <p:nvPr/>
        </p:nvSpPr>
        <p:spPr>
          <a:xfrm>
            <a:off x="2500354" y="1029953"/>
            <a:ext cx="1361719" cy="226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Google Shape;1341;p78">
            <a:extLst>
              <a:ext uri="{FF2B5EF4-FFF2-40B4-BE49-F238E27FC236}">
                <a16:creationId xmlns:a16="http://schemas.microsoft.com/office/drawing/2014/main" id="{C3CDF483-4A34-4874-B5D0-0696CF3BCE3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43061" y="1479607"/>
            <a:ext cx="649921" cy="64992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572A8F8-6838-473C-942D-F81DBBAD8863}"/>
              </a:ext>
            </a:extLst>
          </p:cNvPr>
          <p:cNvSpPr txBox="1"/>
          <p:nvPr/>
        </p:nvSpPr>
        <p:spPr>
          <a:xfrm>
            <a:off x="7521577" y="2167447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Настоящая</a:t>
            </a:r>
            <a:br>
              <a:rPr lang="ru-RU" sz="1600" dirty="0">
                <a:latin typeface="Kaspersky Sans" panose="020B0503050101040103" pitchFamily="34" charset="-52"/>
              </a:rPr>
            </a:br>
            <a:r>
              <a:rPr lang="ru-RU" sz="1600" dirty="0">
                <a:latin typeface="Kaspersky Sans" panose="020B0503050101040103" pitchFamily="34" charset="-52"/>
              </a:rPr>
              <a:t>площадка</a:t>
            </a:r>
          </a:p>
        </p:txBody>
      </p:sp>
      <p:pic>
        <p:nvPicPr>
          <p:cNvPr id="52" name="Google Shape;1283;p77">
            <a:extLst>
              <a:ext uri="{FF2B5EF4-FFF2-40B4-BE49-F238E27FC236}">
                <a16:creationId xmlns:a16="http://schemas.microsoft.com/office/drawing/2014/main" id="{CEFAF4A1-5C7B-4A80-991E-3A2E1D75522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28521" y="1523128"/>
            <a:ext cx="634192" cy="6341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C1A90A3B-75D1-46E5-94AB-BD9FC7A1EDD3}"/>
              </a:ext>
            </a:extLst>
          </p:cNvPr>
          <p:cNvCxnSpPr>
            <a:cxnSpLocks/>
            <a:stCxn id="52" idx="0"/>
            <a:endCxn id="45" idx="1"/>
          </p:cNvCxnSpPr>
          <p:nvPr/>
        </p:nvCxnSpPr>
        <p:spPr>
          <a:xfrm rot="16200000" flipH="1">
            <a:off x="8253619" y="1415126"/>
            <a:ext cx="281440" cy="497444"/>
          </a:xfrm>
          <a:prstGeom prst="curvedConnector4">
            <a:avLst>
              <a:gd name="adj1" fmla="val -81225"/>
              <a:gd name="adj2" fmla="val 81873"/>
            </a:avLst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C121F32-3C0E-466F-9D87-6FC01718C438}"/>
              </a:ext>
            </a:extLst>
          </p:cNvPr>
          <p:cNvSpPr txBox="1"/>
          <p:nvPr/>
        </p:nvSpPr>
        <p:spPr>
          <a:xfrm>
            <a:off x="7747253" y="4532434"/>
            <a:ext cx="1253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Kaspersky Sans" panose="020B0503050101040103" pitchFamily="34" charset="-52"/>
              </a:rPr>
              <a:t>Соц. </a:t>
            </a:r>
            <a:endParaRPr lang="en-US" sz="1600" dirty="0">
              <a:latin typeface="Kaspersky Sans" panose="020B0503050101040103" pitchFamily="34" charset="-52"/>
            </a:endParaRPr>
          </a:p>
          <a:p>
            <a:pPr algn="ctr"/>
            <a:r>
              <a:rPr lang="ru-RU" sz="1600" dirty="0">
                <a:latin typeface="Kaspersky Sans" panose="020B0503050101040103" pitchFamily="34" charset="-52"/>
              </a:rPr>
              <a:t>инженерия</a:t>
            </a:r>
          </a:p>
        </p:txBody>
      </p:sp>
      <p:pic>
        <p:nvPicPr>
          <p:cNvPr id="63" name="Google Shape;1555;p82">
            <a:extLst>
              <a:ext uri="{FF2B5EF4-FFF2-40B4-BE49-F238E27FC236}">
                <a16:creationId xmlns:a16="http://schemas.microsoft.com/office/drawing/2014/main" id="{1951CCAA-E054-433B-AF14-D0944BEEA65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82037" y="3901342"/>
            <a:ext cx="634191" cy="63419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4B74F8C-AA63-409F-886F-A5F9A717A19A}"/>
              </a:ext>
            </a:extLst>
          </p:cNvPr>
          <p:cNvSpPr txBox="1"/>
          <p:nvPr/>
        </p:nvSpPr>
        <p:spPr>
          <a:xfrm>
            <a:off x="9271068" y="4550311"/>
            <a:ext cx="143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Kaspersky Sans" panose="020B0503050101040103" pitchFamily="34" charset="-52"/>
              </a:rPr>
              <a:t>Combo</a:t>
            </a:r>
            <a:r>
              <a:rPr lang="ru-RU" sz="1600" dirty="0">
                <a:latin typeface="Kaspersky Sans" panose="020B0503050101040103" pitchFamily="34" charset="-52"/>
              </a:rPr>
              <a:t>-</a:t>
            </a:r>
            <a:r>
              <a:rPr lang="en-US" sz="1600" dirty="0">
                <a:latin typeface="Kaspersky Sans" panose="020B0503050101040103" pitchFamily="34" charset="-52"/>
              </a:rPr>
              <a:t>squatting</a:t>
            </a:r>
            <a:endParaRPr lang="ru-RU" sz="1600" dirty="0">
              <a:latin typeface="Kaspersky Sans" panose="020B0503050101040103" pitchFamily="34" charset="-52"/>
            </a:endParaRPr>
          </a:p>
        </p:txBody>
      </p:sp>
      <p:pic>
        <p:nvPicPr>
          <p:cNvPr id="65" name="Google Shape;1949;p90">
            <a:extLst>
              <a:ext uri="{FF2B5EF4-FFF2-40B4-BE49-F238E27FC236}">
                <a16:creationId xmlns:a16="http://schemas.microsoft.com/office/drawing/2014/main" id="{9E7E43C8-09CA-44AE-A6EC-0FF9C4F0A23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669757" y="3916119"/>
            <a:ext cx="634192" cy="6341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284FA213-6913-414B-928B-A1739ECE9F4D}"/>
              </a:ext>
            </a:extLst>
          </p:cNvPr>
          <p:cNvCxnSpPr>
            <a:stCxn id="74" idx="3"/>
            <a:endCxn id="76" idx="1"/>
          </p:cNvCxnSpPr>
          <p:nvPr/>
        </p:nvCxnSpPr>
        <p:spPr>
          <a:xfrm flipV="1">
            <a:off x="10142008" y="1110676"/>
            <a:ext cx="814052" cy="707749"/>
          </a:xfrm>
          <a:prstGeom prst="curvedConnector3">
            <a:avLst/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C426DBA6-B57A-46A8-8E76-332AA3BE1B78}"/>
              </a:ext>
            </a:extLst>
          </p:cNvPr>
          <p:cNvCxnSpPr>
            <a:stCxn id="74" idx="3"/>
            <a:endCxn id="59" idx="1"/>
          </p:cNvCxnSpPr>
          <p:nvPr/>
        </p:nvCxnSpPr>
        <p:spPr>
          <a:xfrm>
            <a:off x="10142008" y="1818425"/>
            <a:ext cx="814052" cy="700722"/>
          </a:xfrm>
          <a:prstGeom prst="curvedConnector3">
            <a:avLst/>
          </a:prstGeom>
          <a:ln>
            <a:solidFill>
              <a:srgbClr val="00A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AE76D20A-0228-4AB2-9795-8D21BAFE37F3}"/>
              </a:ext>
            </a:extLst>
          </p:cNvPr>
          <p:cNvSpPr/>
          <p:nvPr/>
        </p:nvSpPr>
        <p:spPr>
          <a:xfrm>
            <a:off x="3862072" y="1010617"/>
            <a:ext cx="1217927" cy="245579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93689" y="1743222"/>
            <a:ext cx="2472277" cy="4842077"/>
            <a:chOff x="510478" y="1362308"/>
            <a:chExt cx="2811472" cy="52892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760FE8-5FDB-451C-BFF7-35EBE2C2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0478" y="1362308"/>
              <a:ext cx="2811472" cy="52892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082F97-EC25-4352-A728-F5A00AECBAE0}"/>
                </a:ext>
              </a:extLst>
            </p:cNvPr>
            <p:cNvSpPr/>
            <p:nvPr/>
          </p:nvSpPr>
          <p:spPr>
            <a:xfrm>
              <a:off x="943948" y="5877272"/>
              <a:ext cx="1361719" cy="22624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08E814-B77D-43E4-8959-A8FEDA30D343}"/>
                </a:ext>
              </a:extLst>
            </p:cNvPr>
            <p:cNvSpPr/>
            <p:nvPr/>
          </p:nvSpPr>
          <p:spPr>
            <a:xfrm>
              <a:off x="2285159" y="5828048"/>
              <a:ext cx="525773" cy="309336"/>
            </a:xfrm>
            <a:prstGeom prst="rect">
              <a:avLst/>
            </a:prstGeom>
            <a:solidFill>
              <a:schemeClr val="tx1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EA2D29E-C770-45CD-8679-7AA4C45544C6}"/>
                </a:ext>
              </a:extLst>
            </p:cNvPr>
            <p:cNvSpPr/>
            <p:nvPr/>
          </p:nvSpPr>
          <p:spPr>
            <a:xfrm>
              <a:off x="558665" y="6071205"/>
              <a:ext cx="839061" cy="251778"/>
            </a:xfrm>
            <a:prstGeom prst="rect">
              <a:avLst/>
            </a:prstGeom>
            <a:solidFill>
              <a:schemeClr val="tx1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62C3FA8-D482-456D-9912-5036A3B14165}"/>
                </a:ext>
              </a:extLst>
            </p:cNvPr>
            <p:cNvSpPr/>
            <p:nvPr/>
          </p:nvSpPr>
          <p:spPr>
            <a:xfrm>
              <a:off x="1786467" y="5478071"/>
              <a:ext cx="1024466" cy="293090"/>
            </a:xfrm>
            <a:prstGeom prst="rect">
              <a:avLst/>
            </a:prstGeom>
            <a:solidFill>
              <a:schemeClr val="tx1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636104" y="1497230"/>
              <a:ext cx="864250" cy="103008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911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60" grpId="0"/>
      <p:bldP spid="79" grpId="0"/>
      <p:bldP spid="80" grpId="0"/>
      <p:bldP spid="51" grpId="0"/>
      <p:bldP spid="58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asysigns.com.au/uploads/content/products/gallery/profile_900x600.jpg">
            <a:extLst>
              <a:ext uri="{FF2B5EF4-FFF2-40B4-BE49-F238E27FC236}">
                <a16:creationId xmlns:a16="http://schemas.microsoft.com/office/drawing/2014/main" id="{5858BB0F-B139-445C-8DAF-55372B5F0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994" r="47363" b="7994"/>
          <a:stretch/>
        </p:blipFill>
        <p:spPr bwMode="auto">
          <a:xfrm>
            <a:off x="350789" y="1298909"/>
            <a:ext cx="2768880" cy="364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1555B76D-629B-3C42-A1F2-BE4F5F602203}"/>
              </a:ext>
            </a:extLst>
          </p:cNvPr>
          <p:cNvSpPr txBox="1">
            <a:spLocks/>
          </p:cNvSpPr>
          <p:nvPr/>
        </p:nvSpPr>
        <p:spPr>
          <a:xfrm>
            <a:off x="216001" y="548217"/>
            <a:ext cx="11712521" cy="432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Современные приёмы онлайн-мошенничества: билеты на мероприятия</a:t>
            </a:r>
            <a:endParaRPr lang="en-US" sz="24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32409A-B988-412C-93D5-EE98B47E3BBF}"/>
              </a:ext>
            </a:extLst>
          </p:cNvPr>
          <p:cNvSpPr/>
          <p:nvPr/>
        </p:nvSpPr>
        <p:spPr>
          <a:xfrm>
            <a:off x="6573580" y="5244208"/>
            <a:ext cx="4197829" cy="13752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3. Ввод данных, оплата билет на поддельном сайте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C3459-E66D-4ECE-8D19-3E405F39AE4C}"/>
              </a:ext>
            </a:extLst>
          </p:cNvPr>
          <p:cNvSpPr txBox="1"/>
          <p:nvPr/>
        </p:nvSpPr>
        <p:spPr>
          <a:xfrm>
            <a:off x="589654" y="2239346"/>
            <a:ext cx="2062692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Давай сходим на </a:t>
            </a:r>
            <a:r>
              <a:rPr lang="ru-RU" sz="1067" dirty="0" err="1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стендап</a:t>
            </a:r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?</a:t>
            </a:r>
            <a:b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Предлагаю продолжить</a:t>
            </a:r>
            <a:b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переписку в </a:t>
            </a:r>
            <a:r>
              <a:rPr lang="ru-RU" sz="1067" dirty="0" err="1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воцап</a:t>
            </a:r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,</a:t>
            </a:r>
            <a:b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вот мой номер +7-916-</a:t>
            </a:r>
            <a:r>
              <a:rPr lang="ru-RU" sz="1067" dirty="0">
                <a:highlight>
                  <a:srgbClr val="000000"/>
                </a:highlight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777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5EDD51-77EC-4606-BC99-54029E896D3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81" y="1316971"/>
            <a:ext cx="2920503" cy="236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B5F080-0963-487D-9491-DE95BBF888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972" y="2228867"/>
            <a:ext cx="2443611" cy="213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061F11-8012-49EB-95A0-011A479E756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9432"/>
          <a:stretch/>
        </p:blipFill>
        <p:spPr bwMode="auto">
          <a:xfrm>
            <a:off x="8327799" y="2501561"/>
            <a:ext cx="2443611" cy="25717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5FCD76-F157-4730-8607-661687A893FB}"/>
              </a:ext>
            </a:extLst>
          </p:cNvPr>
          <p:cNvSpPr/>
          <p:nvPr/>
        </p:nvSpPr>
        <p:spPr>
          <a:xfrm>
            <a:off x="299831" y="5244208"/>
            <a:ext cx="2875996" cy="13752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1. Предложение сходить на мероприятие, переход в сторонние мессенджеры</a:t>
            </a:r>
            <a:endParaRPr lang="ru-RU" sz="1600" dirty="0">
              <a:ln>
                <a:solidFill>
                  <a:sysClr val="windowText" lastClr="000000"/>
                </a:solidFill>
              </a:ln>
              <a:latin typeface="Kaspersky Sans" panose="020B0503050101040103" pitchFamily="34" charset="-5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CE5550-BE13-4D02-8859-A0176F447320}"/>
              </a:ext>
            </a:extLst>
          </p:cNvPr>
          <p:cNvSpPr/>
          <p:nvPr/>
        </p:nvSpPr>
        <p:spPr>
          <a:xfrm>
            <a:off x="3539209" y="5244208"/>
            <a:ext cx="2448272" cy="13752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2. Поддельная ссылка на оплату билета</a:t>
            </a:r>
          </a:p>
        </p:txBody>
      </p:sp>
      <p:pic>
        <p:nvPicPr>
          <p:cNvPr id="1028" name="Picture 4" descr="https://www.computermagazine.it/wp-content/uploads/2021/09/AdobeStock_180117057.jpg">
            <a:extLst>
              <a:ext uri="{FF2B5EF4-FFF2-40B4-BE49-F238E27FC236}">
                <a16:creationId xmlns:a16="http://schemas.microsoft.com/office/drawing/2014/main" id="{DF00A95D-A1FB-4B59-ACB8-27428269C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6" t="36700" r="31184" b="19201"/>
          <a:stretch/>
        </p:blipFill>
        <p:spPr bwMode="auto">
          <a:xfrm>
            <a:off x="3123363" y="2228867"/>
            <a:ext cx="3279967" cy="27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6D074B-9077-4C6B-869D-041D5324CC5D}"/>
              </a:ext>
            </a:extLst>
          </p:cNvPr>
          <p:cNvSpPr txBox="1"/>
          <p:nvPr/>
        </p:nvSpPr>
        <p:spPr>
          <a:xfrm>
            <a:off x="3447955" y="2403492"/>
            <a:ext cx="1342034" cy="584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Высылаю ссылку</a:t>
            </a:r>
            <a:b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на крутой </a:t>
            </a:r>
            <a:r>
              <a:rPr lang="ru-RU" sz="1067" dirty="0" err="1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стендап</a:t>
            </a:r>
            <a:endParaRPr lang="ru-RU" sz="1067" dirty="0"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r>
              <a:rPr lang="en-US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hlinkClick r:id="rId8"/>
              </a:rPr>
              <a:t>http://stendup.io</a:t>
            </a:r>
            <a:r>
              <a:rPr lang="en-US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endParaRPr lang="ru-RU" sz="1067" dirty="0"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D2CA6E-D6B3-45AD-A304-9ED1DA5D184A}"/>
              </a:ext>
            </a:extLst>
          </p:cNvPr>
          <p:cNvSpPr txBox="1"/>
          <p:nvPr/>
        </p:nvSpPr>
        <p:spPr>
          <a:xfrm>
            <a:off x="3447955" y="3513009"/>
            <a:ext cx="1120820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Можешь брать</a:t>
            </a:r>
            <a:b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стол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684063-8A63-4C67-8D2D-2F7E866ADC98}"/>
              </a:ext>
            </a:extLst>
          </p:cNvPr>
          <p:cNvSpPr txBox="1"/>
          <p:nvPr/>
        </p:nvSpPr>
        <p:spPr>
          <a:xfrm>
            <a:off x="4689491" y="4201023"/>
            <a:ext cx="68640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67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Хорошо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5934CCE-BCD9-4D5D-BC93-F6B89ABE9F98}"/>
              </a:ext>
            </a:extLst>
          </p:cNvPr>
          <p:cNvSpPr/>
          <p:nvPr/>
        </p:nvSpPr>
        <p:spPr>
          <a:xfrm>
            <a:off x="6173285" y="2723710"/>
            <a:ext cx="688276" cy="104078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n>
                <a:solidFill>
                  <a:sysClr val="windowText" lastClr="000000"/>
                </a:solidFill>
              </a:ln>
              <a:latin typeface="Kaspersky Sans" panose="020B0503050101040103" pitchFamily="34" charset="-52"/>
            </a:endParaRPr>
          </a:p>
        </p:txBody>
      </p:sp>
      <p:pic>
        <p:nvPicPr>
          <p:cNvPr id="28" name="Google Shape;115;p3">
            <a:extLst>
              <a:ext uri="{FF2B5EF4-FFF2-40B4-BE49-F238E27FC236}">
                <a16:creationId xmlns:a16="http://schemas.microsoft.com/office/drawing/2014/main" id="{FE0CEC6A-0730-4912-8DEA-99A6FBBEE14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7975" y="2822770"/>
            <a:ext cx="1322959" cy="1380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1BE04A8-1ABF-452A-89C6-88138E8CE276}"/>
              </a:ext>
            </a:extLst>
          </p:cNvPr>
          <p:cNvSpPr/>
          <p:nvPr/>
        </p:nvSpPr>
        <p:spPr>
          <a:xfrm>
            <a:off x="2637103" y="2652874"/>
            <a:ext cx="688276" cy="104078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n>
                <a:solidFill>
                  <a:sysClr val="windowText" lastClr="000000"/>
                </a:solidFill>
              </a:ln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5074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2" grpId="0" animBg="1"/>
      <p:bldP spid="6" grpId="0" animBg="1"/>
      <p:bldP spid="17" grpId="0"/>
      <p:bldP spid="19" grpId="0"/>
      <p:bldP spid="20" grpId="0"/>
      <p:bldP spid="27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kaspersky">
      <a:dk1>
        <a:sysClr val="windowText" lastClr="000000"/>
      </a:dk1>
      <a:lt1>
        <a:sysClr val="window" lastClr="FFFFFF"/>
      </a:lt1>
      <a:dk2>
        <a:srgbClr val="00A894"/>
      </a:dk2>
      <a:lt2>
        <a:srgbClr val="7F7F7F"/>
      </a:lt2>
      <a:accent1>
        <a:srgbClr val="7EFF33"/>
      </a:accent1>
      <a:accent2>
        <a:srgbClr val="27B7FF"/>
      </a:accent2>
      <a:accent3>
        <a:srgbClr val="8233FF"/>
      </a:accent3>
      <a:accent4>
        <a:srgbClr val="FF1574"/>
      </a:accent4>
      <a:accent5>
        <a:srgbClr val="FFE810"/>
      </a:accent5>
      <a:accent6>
        <a:srgbClr val="23D1AE"/>
      </a:accent6>
      <a:hlink>
        <a:srgbClr val="0563C1"/>
      </a:hlink>
      <a:folHlink>
        <a:srgbClr val="954F72"/>
      </a:folHlink>
    </a:clrScheme>
    <a:fontScheme name="kaspersky">
      <a:majorFont>
        <a:latin typeface="Kaspersky Sans"/>
        <a:ea typeface=""/>
        <a:cs typeface=""/>
      </a:majorFont>
      <a:minorFont>
        <a:latin typeface="Kaspersky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4419</TotalTime>
  <Words>1240</Words>
  <Application>Microsoft Office PowerPoint</Application>
  <PresentationFormat>Широкоэкранный</PresentationFormat>
  <Paragraphs>225</Paragraphs>
  <Slides>32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Batang</vt:lpstr>
      <vt:lpstr>Arial</vt:lpstr>
      <vt:lpstr>Calibri</vt:lpstr>
      <vt:lpstr>Kaspersky Sans</vt:lpstr>
      <vt:lpstr>Segoe UI Semibold</vt:lpstr>
      <vt:lpstr>Тема Office</vt:lpstr>
      <vt:lpstr>Презентация PowerPoint</vt:lpstr>
      <vt:lpstr>Почтовые и онлайн-угрозы</vt:lpstr>
      <vt:lpstr>Презентация PowerPoint</vt:lpstr>
      <vt:lpstr>Актуальные тренды: почта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Kaspersky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 Chingaeva</dc:creator>
  <cp:lastModifiedBy>Andrey G. Sidenko</cp:lastModifiedBy>
  <cp:revision>90</cp:revision>
  <dcterms:created xsi:type="dcterms:W3CDTF">2022-07-14T07:38:50Z</dcterms:created>
  <dcterms:modified xsi:type="dcterms:W3CDTF">2023-02-06T17:29:17Z</dcterms:modified>
</cp:coreProperties>
</file>