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81AA7-0D06-4813-BDFB-1C116ECBFD0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8844-F114-451D-9A8F-5DA4620B7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DC841-0274-4D85-AF0C-E5A857AE8077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2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2186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73" y="11663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3" y="5877272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0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ADA88-3C58-4E7A-9080-2F4E3576A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7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0163" y="6550025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376092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7.pn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33.xml"/><Relationship Id="rId18" Type="http://schemas.openxmlformats.org/officeDocument/2006/relationships/slide" Target="slide18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.xml"/><Relationship Id="rId17" Type="http://schemas.openxmlformats.org/officeDocument/2006/relationships/slide" Target="slide17.xml"/><Relationship Id="rId25" Type="http://schemas.openxmlformats.org/officeDocument/2006/relationships/slide" Target="slide2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24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3.xml"/><Relationship Id="rId27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0.xml"/><Relationship Id="rId3" Type="http://schemas.openxmlformats.org/officeDocument/2006/relationships/slide" Target="slide1.xml"/><Relationship Id="rId7" Type="http://schemas.openxmlformats.org/officeDocument/2006/relationships/slide" Target="slide45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43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4.xml"/><Relationship Id="rId15" Type="http://schemas.openxmlformats.org/officeDocument/2006/relationships/slide" Target="slide52.xml"/><Relationship Id="rId10" Type="http://schemas.openxmlformats.org/officeDocument/2006/relationships/slide" Target="slide47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 descr="Горизонтальный кирпич">
            <a:hlinkClick r:id="rId2" action="ppaction://hlinksldjump"/>
          </p:cNvPr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539552" y="188640"/>
            <a:ext cx="8388796" cy="9659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0"/>
              </a:avLst>
            </a:prstTxWarp>
          </a:bodyPr>
          <a:lstStyle/>
          <a:p>
            <a:pPr algn="ctr"/>
            <a:r>
              <a:rPr lang="en-US" sz="3600" b="1" kern="10" spc="50" dirty="0" smtClean="0"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</a:rPr>
              <a:t>IT-</a:t>
            </a:r>
            <a:r>
              <a:rPr lang="ru-RU" sz="3600" b="1" kern="10" spc="50" dirty="0" smtClean="0"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</a:rPr>
              <a:t>ТУРНИР </a:t>
            </a:r>
            <a:endParaRPr lang="ru-RU" sz="3600" b="1" kern="10" spc="50" dirty="0"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805264"/>
            <a:ext cx="550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ИНТЕЛЛЕКТУАЛЬНАЯ ИГРА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59113" y="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6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07704" y="548680"/>
            <a:ext cx="651247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Выполните последовательность действий и получите результат: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X=5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Y=2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X=X*Y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Y=X*Y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X=X+Y/X+Y-(X+Y)/X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/>
              <a:t>X=</a:t>
            </a:r>
            <a:r>
              <a:rPr lang="ru-RU" sz="3200" b="1" dirty="0"/>
              <a:t>?</a:t>
            </a:r>
          </a:p>
        </p:txBody>
      </p:sp>
      <p:sp>
        <p:nvSpPr>
          <p:cNvPr id="215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5445125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0" y="474791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X=29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3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7</a:t>
            </a: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C3300"/>
                </a:solidFill>
                <a:latin typeface="Times New Roman" pitchFamily="18" charset="0"/>
              </a:rPr>
              <a:t>18 </a:t>
            </a: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</a:rPr>
              <a:t>(квадрат числа, записанный наоборот) 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253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3279" name="Group 31"/>
          <p:cNvGraphicFramePr>
            <a:graphicFrameLocks noGrp="1"/>
          </p:cNvGraphicFramePr>
          <p:nvPr/>
        </p:nvGraphicFramePr>
        <p:xfrm>
          <a:off x="1619250" y="2565400"/>
          <a:ext cx="6096000" cy="145573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1601454" y="641505"/>
            <a:ext cx="712847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Какое число должно стоять вместо *, если стоящие во второй строке таблицы числа некоторым образом связаны со стоящими над ними числами первой строки таблицы?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348038" y="333375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9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691680" y="820887"/>
            <a:ext cx="75606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Вписав недостающее пятое число, завершите ряд.</a:t>
            </a:r>
          </a:p>
          <a:p>
            <a:pPr algn="ctr">
              <a:spcBef>
                <a:spcPct val="50000"/>
              </a:spcBef>
            </a:pPr>
            <a:r>
              <a:rPr lang="ru-RU" sz="4000" b="1" dirty="0"/>
              <a:t>77, </a:t>
            </a:r>
            <a:r>
              <a:rPr lang="en-US" sz="4000" b="1" dirty="0"/>
              <a:t>4</a:t>
            </a:r>
            <a:r>
              <a:rPr lang="ru-RU" sz="4000" b="1" dirty="0"/>
              <a:t>9, </a:t>
            </a:r>
            <a:r>
              <a:rPr lang="en-US" sz="4000" b="1" dirty="0"/>
              <a:t>36</a:t>
            </a:r>
            <a:r>
              <a:rPr lang="ru-RU" sz="4000" b="1" dirty="0"/>
              <a:t>, 18, …</a:t>
            </a:r>
            <a:endParaRPr lang="ru-RU" sz="4000" dirty="0"/>
          </a:p>
        </p:txBody>
      </p:sp>
      <p:sp>
        <p:nvSpPr>
          <p:cNvPr id="317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0825" y="3068638"/>
            <a:ext cx="8280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4400" b="1"/>
              <a:t>77,   </a:t>
            </a:r>
            <a:r>
              <a:rPr lang="en-US" sz="4400" b="1"/>
              <a:t>4</a:t>
            </a:r>
            <a:r>
              <a:rPr lang="ru-RU" sz="4400" b="1"/>
              <a:t>9,   36,   18,   8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4400" b="1"/>
              <a:t>             </a:t>
            </a:r>
            <a:r>
              <a:rPr lang="ru-RU" sz="2800" b="1"/>
              <a:t>7х7       4х9       3х6       1х8       </a:t>
            </a:r>
          </a:p>
        </p:txBody>
      </p:sp>
      <p:sp>
        <p:nvSpPr>
          <p:cNvPr id="2458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6156176" y="2809479"/>
            <a:ext cx="1008062" cy="7921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4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1751" grpId="0"/>
      <p:bldP spid="317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10</a:t>
            </a: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CC3300"/>
                </a:solidFill>
                <a:latin typeface="Times New Roman" pitchFamily="18" charset="0"/>
              </a:rPr>
              <a:t>37   =  949 </a:t>
            </a:r>
          </a:p>
        </p:txBody>
      </p:sp>
      <p:sp>
        <p:nvSpPr>
          <p:cNvPr id="2560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33"/>
          <p:cNvSpPr txBox="1">
            <a:spLocks noChangeArrowheads="1"/>
          </p:cNvSpPr>
          <p:nvPr/>
        </p:nvSpPr>
        <p:spPr bwMode="auto">
          <a:xfrm>
            <a:off x="1762969" y="1316834"/>
            <a:ext cx="684043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Если   85   = 6425,   92    =  814,      31   =   91,  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 17   =  149,   то сколько </a:t>
            </a:r>
            <a:r>
              <a:rPr lang="ru-RU" sz="2800" b="1" dirty="0" smtClean="0"/>
              <a:t>будет     </a:t>
            </a:r>
            <a:r>
              <a:rPr lang="ru-RU" sz="2800" b="1" dirty="0"/>
              <a:t>37 </a:t>
            </a:r>
            <a:r>
              <a:rPr lang="ru-RU" sz="2800" b="1" dirty="0" smtClean="0"/>
              <a:t>  </a:t>
            </a:r>
            <a:r>
              <a:rPr lang="ru-RU" sz="2800" b="1" dirty="0"/>
              <a:t>?</a:t>
            </a:r>
          </a:p>
        </p:txBody>
      </p:sp>
      <p:sp>
        <p:nvSpPr>
          <p:cNvPr id="25608" name="AutoShape 35"/>
          <p:cNvSpPr>
            <a:spLocks noChangeArrowheads="1"/>
          </p:cNvSpPr>
          <p:nvPr/>
        </p:nvSpPr>
        <p:spPr bwMode="auto">
          <a:xfrm>
            <a:off x="2530492" y="1176601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36"/>
          <p:cNvSpPr>
            <a:spLocks noChangeArrowheads="1"/>
          </p:cNvSpPr>
          <p:nvPr/>
        </p:nvSpPr>
        <p:spPr bwMode="auto">
          <a:xfrm>
            <a:off x="4452411" y="1200371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37"/>
          <p:cNvSpPr>
            <a:spLocks noChangeArrowheads="1"/>
          </p:cNvSpPr>
          <p:nvPr/>
        </p:nvSpPr>
        <p:spPr bwMode="auto">
          <a:xfrm>
            <a:off x="6610383" y="1126455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38"/>
          <p:cNvSpPr>
            <a:spLocks noChangeArrowheads="1"/>
          </p:cNvSpPr>
          <p:nvPr/>
        </p:nvSpPr>
        <p:spPr bwMode="auto">
          <a:xfrm>
            <a:off x="1653456" y="1828994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39"/>
          <p:cNvSpPr>
            <a:spLocks noChangeArrowheads="1"/>
          </p:cNvSpPr>
          <p:nvPr/>
        </p:nvSpPr>
        <p:spPr bwMode="auto">
          <a:xfrm>
            <a:off x="6399521" y="1828994"/>
            <a:ext cx="863600" cy="8636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>
            <a:off x="3132138" y="3716338"/>
            <a:ext cx="1008062" cy="1152525"/>
          </a:xfrm>
          <a:prstGeom prst="diamond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5" name="Рисунок 14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254" grpId="0"/>
      <p:bldP spid="532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76600" y="44450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11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27200" y="481027"/>
            <a:ext cx="759690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На столе 3 совершенно одинаковых ящичка. В одном из них лежат 2 черных шара, в другом – черный и белый, в третьем – 2 белых.</a:t>
            </a:r>
          </a:p>
          <a:p>
            <a:r>
              <a:rPr lang="ru-RU" sz="2600" b="1" dirty="0"/>
              <a:t>На ящичках есть надписи: «2 черных», «2 белых», «Черный и белый». Однако известно, что ни одна из этих надписей не соответствует действительности.</a:t>
            </a:r>
            <a:r>
              <a:rPr lang="ru-RU" dirty="0"/>
              <a:t> </a:t>
            </a:r>
          </a:p>
        </p:txBody>
      </p:sp>
      <p:sp>
        <p:nvSpPr>
          <p:cNvPr id="624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3575" y="5661025"/>
            <a:ext cx="2808288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5141912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Из ящичка с надписью «Черный и белый»</a:t>
            </a:r>
          </a:p>
        </p:txBody>
      </p:sp>
      <p:sp>
        <p:nvSpPr>
          <p:cNvPr id="2663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786869" y="3376332"/>
            <a:ext cx="2520950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2 черных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595157" y="3376332"/>
            <a:ext cx="2520950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2 белых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6476469" y="3303307"/>
            <a:ext cx="2520950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Черный и белый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547664" y="4192012"/>
            <a:ext cx="741694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/>
              <a:t>Определите, где какие шары лежат, вынув всего один шар из какого-нибудь ящичка</a:t>
            </a:r>
          </a:p>
        </p:txBody>
      </p:sp>
      <p:pic>
        <p:nvPicPr>
          <p:cNvPr id="12" name="Рисунок 11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0842" y="55690"/>
            <a:ext cx="2143125" cy="619125"/>
          </a:xfrm>
          <a:prstGeom prst="rect">
            <a:avLst/>
          </a:prstGeom>
        </p:spPr>
      </p:pic>
      <p:pic>
        <p:nvPicPr>
          <p:cNvPr id="13" name="Рисунок 12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12</a:t>
            </a: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5724128" y="1389103"/>
            <a:ext cx="410686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alibri" pitchFamily="34" charset="0"/>
              </a:rPr>
              <a:t>В узлах кубической решетки размещены коды вершин. Определи, какой код соответствует незаполненной вершине.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8" name="Рисунок 7" descr="DX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8576"/>
            <a:ext cx="4714908" cy="4589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457200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0010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1" name="Рисунок 10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1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68650" y="52322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13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835696" y="425910"/>
            <a:ext cx="756084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alibri" pitchFamily="34" charset="0"/>
              </a:rPr>
              <a:t>Расположите приведенные значения количества информации в порядке их возрастания: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</a:rPr>
              <a:t>10</a:t>
            </a:r>
            <a:r>
              <a:rPr lang="ru-RU" sz="2800" b="1" baseline="30000" dirty="0" smtClean="0">
                <a:latin typeface="Calibri" pitchFamily="34" charset="0"/>
              </a:rPr>
              <a:t>6</a:t>
            </a:r>
            <a:r>
              <a:rPr lang="ru-RU" sz="2800" b="1" dirty="0" smtClean="0">
                <a:latin typeface="Calibri" pitchFamily="34" charset="0"/>
              </a:rPr>
              <a:t>  Кбайт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</a:rPr>
              <a:t>10</a:t>
            </a:r>
            <a:r>
              <a:rPr lang="ru-RU" sz="2800" b="1" baseline="30000" dirty="0" smtClean="0">
                <a:latin typeface="Calibri" pitchFamily="34" charset="0"/>
              </a:rPr>
              <a:t>6  </a:t>
            </a:r>
            <a:r>
              <a:rPr lang="ru-RU" sz="2800" b="1" dirty="0" smtClean="0">
                <a:latin typeface="Calibri" pitchFamily="34" charset="0"/>
              </a:rPr>
              <a:t>бит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</a:rPr>
              <a:t>1024 байта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</a:rPr>
              <a:t>8  000  000 би</a:t>
            </a:r>
            <a:r>
              <a:rPr lang="ru-RU" sz="3200" b="1" dirty="0" smtClean="0">
                <a:latin typeface="Calibri" pitchFamily="34" charset="0"/>
              </a:rPr>
              <a:t>т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ru-RU" sz="2800" b="1" dirty="0" smtClean="0">
              <a:latin typeface="Calibri" pitchFamily="34" charset="0"/>
            </a:endParaRP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779077"/>
            <a:ext cx="4716239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latin typeface="Calibri" pitchFamily="34" charset="0"/>
              </a:rPr>
              <a:t>3.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1024 байта≈8 х 10</a:t>
            </a:r>
            <a:r>
              <a:rPr lang="ru-RU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бит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latin typeface="Calibri" pitchFamily="34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10</a:t>
            </a:r>
            <a:r>
              <a:rPr lang="ru-RU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6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бит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latin typeface="Calibri" pitchFamily="34" charset="0"/>
              </a:rPr>
              <a:t>4.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8  000  000 бит ≈8 х 10</a:t>
            </a:r>
            <a:r>
              <a:rPr lang="ru-RU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6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бит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latin typeface="Calibri" pitchFamily="34" charset="0"/>
              </a:rPr>
              <a:t>1.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10</a:t>
            </a:r>
            <a:r>
              <a:rPr lang="ru-RU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Кбайт ≈8 х 10</a:t>
            </a:r>
            <a:r>
              <a:rPr lang="ru-RU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бит</a:t>
            </a:r>
          </a:p>
          <a:p>
            <a:endParaRPr lang="ru-RU" dirty="0"/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5690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7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727498" y="786639"/>
            <a:ext cx="74165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Символ олимпийских игр, состоящий из колец можно представить в виде графа. Какой из графов соответствует изображению символа?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11310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21443" y="4643638"/>
            <a:ext cx="68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1                       2                         3                      4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2918467"/>
            <a:ext cx="1857388" cy="20717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3" name="Рисунок 12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8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15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694415" y="487936"/>
            <a:ext cx="53927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alibri" pitchFamily="34" charset="0"/>
              </a:rPr>
              <a:t>Праздничную коробку наполнили бабочками. Когда коробку открыли, бабочки разлетелись в разные стороны. Определите, сколько было в коробке бабочек, если в восьмеричной системе счисления два младших разряда числа заполнены максимальными значениями?</a:t>
            </a:r>
          </a:p>
        </p:txBody>
      </p:sp>
      <p:pic>
        <p:nvPicPr>
          <p:cNvPr id="1026" name="Picture 2" descr="http://www.mirbabochek.ru/content/catalog/97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218" y="1500057"/>
            <a:ext cx="2621235" cy="26212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54454" y="4968801"/>
            <a:ext cx="763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14</a:t>
            </a:r>
            <a:r>
              <a:rPr lang="ru-RU" sz="3200" b="1" baseline="-25000" dirty="0" smtClean="0">
                <a:solidFill>
                  <a:srgbClr val="FF00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       2) 63</a:t>
            </a:r>
            <a:r>
              <a:rPr lang="ru-RU" sz="3200" b="1" baseline="-25000" dirty="0" smtClean="0">
                <a:solidFill>
                  <a:srgbClr val="FF00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       3)88</a:t>
            </a:r>
            <a:r>
              <a:rPr lang="ru-RU" sz="3200" b="1" baseline="-25000" dirty="0" smtClean="0">
                <a:solidFill>
                  <a:srgbClr val="FF00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      4) 77</a:t>
            </a:r>
            <a:r>
              <a:rPr lang="ru-RU" sz="3200" b="1" baseline="-25000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903998"/>
            <a:ext cx="1357322" cy="7143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3" name="Рисунок 12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6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16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763688" y="605551"/>
            <a:ext cx="86788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Какое пересечение множеств соответствует логическому выражению  </a:t>
            </a:r>
            <a:endParaRPr lang="en-US" sz="2800" dirty="0" smtClean="0"/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A∩(¬B ∩ C)</a:t>
            </a:r>
            <a:endParaRPr lang="ru-RU" sz="4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3238215"/>
            <a:ext cx="1902734" cy="18175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331640" y="3238215"/>
            <a:ext cx="7831381" cy="18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2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WordArt 2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95513" y="3573463"/>
            <a:ext cx="4286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2857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Полилиния 9">
            <a:hlinkClick r:id="rId3" action="ppaction://hlinksldjump"/>
          </p:cNvPr>
          <p:cNvSpPr/>
          <p:nvPr/>
        </p:nvSpPr>
        <p:spPr>
          <a:xfrm>
            <a:off x="285718" y="4751797"/>
            <a:ext cx="8572560" cy="1412016"/>
          </a:xfrm>
          <a:custGeom>
            <a:avLst/>
            <a:gdLst>
              <a:gd name="connsiteX0" fmla="*/ 0 w 8572560"/>
              <a:gd name="connsiteY0" fmla="*/ 0 h 1412016"/>
              <a:gd name="connsiteX1" fmla="*/ 8572560 w 8572560"/>
              <a:gd name="connsiteY1" fmla="*/ 0 h 1412016"/>
              <a:gd name="connsiteX2" fmla="*/ 8572560 w 8572560"/>
              <a:gd name="connsiteY2" fmla="*/ 1412016 h 1412016"/>
              <a:gd name="connsiteX3" fmla="*/ 0 w 8572560"/>
              <a:gd name="connsiteY3" fmla="*/ 1412016 h 1412016"/>
              <a:gd name="connsiteX4" fmla="*/ 0 w 8572560"/>
              <a:gd name="connsiteY4" fmla="*/ 0 h 14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1412016">
                <a:moveTo>
                  <a:pt x="0" y="0"/>
                </a:moveTo>
                <a:lnTo>
                  <a:pt x="8572560" y="0"/>
                </a:lnTo>
                <a:lnTo>
                  <a:pt x="8572560" y="1412016"/>
                </a:lnTo>
                <a:lnTo>
                  <a:pt x="0" y="14120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12928" tIns="312928" rIns="312928" bIns="31292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_AlbionicTitulInfl" pitchFamily="34" charset="-52"/>
              </a:rPr>
              <a:t>ВОПРОСЫ НА ЗАСЫПКУ</a:t>
            </a:r>
            <a:endParaRPr lang="ru-RU" sz="5400" kern="1200" dirty="0">
              <a:latin typeface="a_AlbionicTitulInfl" pitchFamily="34" charset="-52"/>
            </a:endParaRPr>
          </a:p>
        </p:txBody>
      </p:sp>
      <p:sp>
        <p:nvSpPr>
          <p:cNvPr id="11" name="Полилиния 10">
            <a:hlinkClick r:id="rId2" action="ppaction://hlinksldjump"/>
          </p:cNvPr>
          <p:cNvSpPr/>
          <p:nvPr/>
        </p:nvSpPr>
        <p:spPr>
          <a:xfrm rot="21600000">
            <a:off x="285720" y="2580114"/>
            <a:ext cx="8572560" cy="2171682"/>
          </a:xfrm>
          <a:custGeom>
            <a:avLst/>
            <a:gdLst>
              <a:gd name="connsiteX0" fmla="*/ 0 w 8572560"/>
              <a:gd name="connsiteY0" fmla="*/ 760588 h 2171681"/>
              <a:gd name="connsiteX1" fmla="*/ 4014820 w 8572560"/>
              <a:gd name="connsiteY1" fmla="*/ 760588 h 2171681"/>
              <a:gd name="connsiteX2" fmla="*/ 4014820 w 8572560"/>
              <a:gd name="connsiteY2" fmla="*/ 542920 h 2171681"/>
              <a:gd name="connsiteX3" fmla="*/ 3743360 w 8572560"/>
              <a:gd name="connsiteY3" fmla="*/ 542920 h 2171681"/>
              <a:gd name="connsiteX4" fmla="*/ 4286280 w 8572560"/>
              <a:gd name="connsiteY4" fmla="*/ 0 h 2171681"/>
              <a:gd name="connsiteX5" fmla="*/ 4829200 w 8572560"/>
              <a:gd name="connsiteY5" fmla="*/ 542920 h 2171681"/>
              <a:gd name="connsiteX6" fmla="*/ 4557740 w 8572560"/>
              <a:gd name="connsiteY6" fmla="*/ 542920 h 2171681"/>
              <a:gd name="connsiteX7" fmla="*/ 4557740 w 8572560"/>
              <a:gd name="connsiteY7" fmla="*/ 760588 h 2171681"/>
              <a:gd name="connsiteX8" fmla="*/ 8572560 w 8572560"/>
              <a:gd name="connsiteY8" fmla="*/ 760588 h 2171681"/>
              <a:gd name="connsiteX9" fmla="*/ 8572560 w 8572560"/>
              <a:gd name="connsiteY9" fmla="*/ 2171681 h 2171681"/>
              <a:gd name="connsiteX10" fmla="*/ 0 w 8572560"/>
              <a:gd name="connsiteY10" fmla="*/ 2171681 h 2171681"/>
              <a:gd name="connsiteX11" fmla="*/ 0 w 8572560"/>
              <a:gd name="connsiteY11" fmla="*/ 760588 h 21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560" h="2171681">
                <a:moveTo>
                  <a:pt x="8572560" y="1411093"/>
                </a:moveTo>
                <a:lnTo>
                  <a:pt x="4557740" y="1411093"/>
                </a:lnTo>
                <a:lnTo>
                  <a:pt x="4557740" y="1628761"/>
                </a:lnTo>
                <a:lnTo>
                  <a:pt x="4829200" y="1628761"/>
                </a:lnTo>
                <a:lnTo>
                  <a:pt x="4286280" y="2171680"/>
                </a:lnTo>
                <a:lnTo>
                  <a:pt x="3743360" y="1628761"/>
                </a:lnTo>
                <a:lnTo>
                  <a:pt x="4014820" y="1628761"/>
                </a:lnTo>
                <a:lnTo>
                  <a:pt x="4014820" y="1411093"/>
                </a:lnTo>
                <a:lnTo>
                  <a:pt x="0" y="1411093"/>
                </a:lnTo>
                <a:lnTo>
                  <a:pt x="0" y="1"/>
                </a:lnTo>
                <a:lnTo>
                  <a:pt x="8572560" y="1"/>
                </a:lnTo>
                <a:lnTo>
                  <a:pt x="8572560" y="141109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12927" tIns="312929" rIns="312928" bIns="1073516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kern="10" dirty="0" smtClean="0">
              <a:ln w="28575">
                <a:round/>
                <a:headEnd/>
                <a:tailEnd/>
              </a:ln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_AlbionicTitulInfl" pitchFamily="34" charset="-52"/>
              <a:cs typeface="Arial"/>
            </a:endParaRPr>
          </a:p>
          <a:p>
            <a:pPr marL="0" marR="0" lvl="0" indent="0" algn="ctr" defTabSz="1377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6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itulInfl" pitchFamily="34" charset="-52"/>
              </a:rPr>
              <a:t>КОНКУРС капитанов</a:t>
            </a: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dirty="0"/>
          </a:p>
        </p:txBody>
      </p:sp>
      <p:sp>
        <p:nvSpPr>
          <p:cNvPr id="12" name="Полилиния 11">
            <a:hlinkClick r:id="rId4" action="ppaction://hlinksldjump"/>
          </p:cNvPr>
          <p:cNvSpPr/>
          <p:nvPr/>
        </p:nvSpPr>
        <p:spPr>
          <a:xfrm rot="21600000">
            <a:off x="285720" y="571489"/>
            <a:ext cx="8572560" cy="2171683"/>
          </a:xfrm>
          <a:custGeom>
            <a:avLst/>
            <a:gdLst>
              <a:gd name="connsiteX0" fmla="*/ 0 w 8572560"/>
              <a:gd name="connsiteY0" fmla="*/ 760588 h 2171681"/>
              <a:gd name="connsiteX1" fmla="*/ 4014820 w 8572560"/>
              <a:gd name="connsiteY1" fmla="*/ 760588 h 2171681"/>
              <a:gd name="connsiteX2" fmla="*/ 4014820 w 8572560"/>
              <a:gd name="connsiteY2" fmla="*/ 542920 h 2171681"/>
              <a:gd name="connsiteX3" fmla="*/ 3743360 w 8572560"/>
              <a:gd name="connsiteY3" fmla="*/ 542920 h 2171681"/>
              <a:gd name="connsiteX4" fmla="*/ 4286280 w 8572560"/>
              <a:gd name="connsiteY4" fmla="*/ 0 h 2171681"/>
              <a:gd name="connsiteX5" fmla="*/ 4829200 w 8572560"/>
              <a:gd name="connsiteY5" fmla="*/ 542920 h 2171681"/>
              <a:gd name="connsiteX6" fmla="*/ 4557740 w 8572560"/>
              <a:gd name="connsiteY6" fmla="*/ 542920 h 2171681"/>
              <a:gd name="connsiteX7" fmla="*/ 4557740 w 8572560"/>
              <a:gd name="connsiteY7" fmla="*/ 760588 h 2171681"/>
              <a:gd name="connsiteX8" fmla="*/ 8572560 w 8572560"/>
              <a:gd name="connsiteY8" fmla="*/ 760588 h 2171681"/>
              <a:gd name="connsiteX9" fmla="*/ 8572560 w 8572560"/>
              <a:gd name="connsiteY9" fmla="*/ 2171681 h 2171681"/>
              <a:gd name="connsiteX10" fmla="*/ 0 w 8572560"/>
              <a:gd name="connsiteY10" fmla="*/ 2171681 h 2171681"/>
              <a:gd name="connsiteX11" fmla="*/ 0 w 8572560"/>
              <a:gd name="connsiteY11" fmla="*/ 760588 h 21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560" h="2171681">
                <a:moveTo>
                  <a:pt x="8572560" y="1411093"/>
                </a:moveTo>
                <a:lnTo>
                  <a:pt x="4557740" y="1411093"/>
                </a:lnTo>
                <a:lnTo>
                  <a:pt x="4557740" y="1628761"/>
                </a:lnTo>
                <a:lnTo>
                  <a:pt x="4829200" y="1628761"/>
                </a:lnTo>
                <a:lnTo>
                  <a:pt x="4286280" y="2171680"/>
                </a:lnTo>
                <a:lnTo>
                  <a:pt x="3743360" y="1628761"/>
                </a:lnTo>
                <a:lnTo>
                  <a:pt x="4014820" y="1628761"/>
                </a:lnTo>
                <a:lnTo>
                  <a:pt x="4014820" y="1411093"/>
                </a:lnTo>
                <a:lnTo>
                  <a:pt x="0" y="1411093"/>
                </a:lnTo>
                <a:lnTo>
                  <a:pt x="0" y="1"/>
                </a:lnTo>
                <a:lnTo>
                  <a:pt x="8572560" y="1"/>
                </a:lnTo>
                <a:lnTo>
                  <a:pt x="8572560" y="141109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41375" tIns="341376" rIns="341376" bIns="11019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_AlbionicTitulInfl" pitchFamily="34" charset="-52"/>
              </a:rPr>
              <a:t>Информатика</a:t>
            </a: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/>
          </a:p>
        </p:txBody>
      </p:sp>
    </p:spTree>
    <p:extLst>
      <p:ext uri="{BB962C8B-B14F-4D97-AF65-F5344CB8AC3E}">
        <p14:creationId xmlns:p14="http://schemas.microsoft.com/office/powerpoint/2010/main" val="19477526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1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01770"/>
            <a:ext cx="4536504" cy="430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17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672" y="494560"/>
            <a:ext cx="7524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На рисунке показано распределение заработанных на олимпиаде медалей на золотые, серебряные и бронзовые? Сколько всего медалей завоевали спортсмены?</a:t>
            </a:r>
          </a:p>
        </p:txBody>
      </p:sp>
      <p:sp>
        <p:nvSpPr>
          <p:cNvPr id="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990506"/>
            <a:ext cx="2808287" cy="867494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43808" y="4518064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CC3300"/>
                </a:solidFill>
              </a:rPr>
              <a:t>14</a:t>
            </a:r>
            <a:r>
              <a:rPr lang="ru-RU" sz="3600" b="1" dirty="0" smtClean="0">
                <a:solidFill>
                  <a:srgbClr val="CC3300"/>
                </a:solidFill>
              </a:rPr>
              <a:t> МЕДАЛЕЙ</a:t>
            </a:r>
            <a:endParaRPr lang="ru-RU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2492896"/>
            <a:ext cx="255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Monotype Corsiva" pitchFamily="66" charset="0"/>
              </a:rPr>
              <a:t>Золоты</a:t>
            </a:r>
            <a:r>
              <a:rPr lang="ru-RU" altLang="ru-RU" sz="2800" b="1" dirty="0">
                <a:latin typeface="Monotype Corsiva" pitchFamily="66" charset="0"/>
              </a:rPr>
              <a:t>е медали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67400" y="2420938"/>
            <a:ext cx="288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Серебряные медали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80112" y="5157192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Бронзовые</a:t>
            </a:r>
            <a:r>
              <a:rPr lang="ru-RU" altLang="ru-RU" sz="2800" b="1" dirty="0"/>
              <a:t> </a:t>
            </a:r>
            <a:r>
              <a:rPr lang="ru-RU" altLang="ru-RU" sz="2800" b="1" dirty="0">
                <a:latin typeface="Monotype Corsiva" pitchFamily="66" charset="0"/>
              </a:rPr>
              <a:t>медали</a:t>
            </a:r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-433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13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834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build="allAtOnce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1</a:t>
            </a:r>
            <a:r>
              <a:rPr lang="ru-RU" sz="2400" b="1" dirty="0" smtClean="0">
                <a:solidFill>
                  <a:srgbClr val="CC3300"/>
                </a:solidFill>
              </a:rPr>
              <a:t>8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19672" y="841922"/>
            <a:ext cx="7776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 приведенных ниже схемах графов, выбери одинаковые по структуре графы.</a:t>
            </a:r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2" name="AutoShape 2" descr="http://www.infoznaika.ru/DXB.axd?DXCache=4d062f1a-f0a4-4f0c-8e73-fa4b55059c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66561"/>
            <a:ext cx="6336704" cy="1739487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466603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</a:rPr>
              <a:t>все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99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19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91680" y="726959"/>
            <a:ext cx="7272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Какое логическое выражение описывает логическую </a:t>
            </a:r>
            <a:r>
              <a:rPr lang="ru-RU" sz="3200" dirty="0" smtClean="0"/>
              <a:t>схему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9901" y="254285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-7448" r="51955" b="7526"/>
          <a:stretch/>
        </p:blipFill>
        <p:spPr>
          <a:xfrm>
            <a:off x="1835696" y="1588014"/>
            <a:ext cx="6799572" cy="1769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9024" y="3346417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</a:t>
            </a:r>
            <a:r>
              <a:rPr lang="en-US" sz="3600" dirty="0" smtClean="0"/>
              <a:t> Y1= </a:t>
            </a:r>
            <a:r>
              <a:rPr lang="ru-RU" sz="3600" dirty="0" smtClean="0"/>
              <a:t>НЕ</a:t>
            </a:r>
            <a:r>
              <a:rPr lang="en-US" sz="3600" dirty="0" smtClean="0"/>
              <a:t>(X2 </a:t>
            </a:r>
            <a:r>
              <a:rPr lang="ru-RU" sz="3600" dirty="0" smtClean="0"/>
              <a:t>ИЛИ</a:t>
            </a:r>
            <a:r>
              <a:rPr lang="en-US" sz="3600" dirty="0" smtClean="0"/>
              <a:t> X1)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9024" y="4302032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)</a:t>
            </a:r>
            <a:r>
              <a:rPr lang="en-US" sz="3600" dirty="0" smtClean="0"/>
              <a:t> Y1= </a:t>
            </a:r>
            <a:r>
              <a:rPr lang="ru-RU" sz="3600" dirty="0" smtClean="0"/>
              <a:t>НЕ(</a:t>
            </a:r>
            <a:r>
              <a:rPr lang="en-US" sz="3600" dirty="0" smtClean="0"/>
              <a:t>X2</a:t>
            </a:r>
            <a:r>
              <a:rPr lang="ru-RU" sz="3600" dirty="0" smtClean="0"/>
              <a:t>) ИЛИ</a:t>
            </a:r>
            <a:r>
              <a:rPr lang="en-US" sz="3600" dirty="0" smtClean="0"/>
              <a:t> </a:t>
            </a:r>
            <a:r>
              <a:rPr lang="ru-RU" sz="3600" dirty="0" smtClean="0"/>
              <a:t>НЕ(</a:t>
            </a:r>
            <a:r>
              <a:rPr lang="en-US" sz="3600" dirty="0" smtClean="0"/>
              <a:t>X1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9024" y="3825618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2)</a:t>
            </a:r>
            <a:r>
              <a:rPr lang="en-US" sz="3600" dirty="0" smtClean="0"/>
              <a:t> Y1= </a:t>
            </a:r>
            <a:r>
              <a:rPr lang="ru-RU" sz="3600" dirty="0" smtClean="0"/>
              <a:t>НЕ</a:t>
            </a:r>
            <a:r>
              <a:rPr lang="en-US" sz="3600" dirty="0" smtClean="0"/>
              <a:t>(X2 </a:t>
            </a:r>
            <a:r>
              <a:rPr lang="ru-RU" sz="3600" dirty="0" smtClean="0"/>
              <a:t>ИЛИ НЕ(</a:t>
            </a:r>
            <a:r>
              <a:rPr lang="en-US" sz="3600" dirty="0" smtClean="0"/>
              <a:t>X1)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4863223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4)</a:t>
            </a:r>
            <a:r>
              <a:rPr lang="en-US" sz="3600" dirty="0" smtClean="0"/>
              <a:t> Y1= X2 </a:t>
            </a:r>
            <a:r>
              <a:rPr lang="ru-RU" sz="3600" dirty="0" smtClean="0"/>
              <a:t>ИЛИ НЕ(</a:t>
            </a:r>
            <a:r>
              <a:rPr lang="en-US" sz="3600" dirty="0" smtClean="0"/>
              <a:t>X1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3630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20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91680" y="579749"/>
            <a:ext cx="7596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При совмещении двух слайдов на экране получился новый рисунок. </a:t>
            </a:r>
            <a:r>
              <a:rPr lang="ru-RU" sz="2800" dirty="0" smtClean="0"/>
              <a:t>Определите, </a:t>
            </a:r>
            <a:r>
              <a:rPr lang="ru-RU" sz="2800" dirty="0"/>
              <a:t>какая логическая операция соответствует полученному </a:t>
            </a:r>
            <a:r>
              <a:rPr lang="ru-RU" sz="2800" dirty="0" smtClean="0"/>
              <a:t>результату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85579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5869" y="4067096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510796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) </a:t>
            </a:r>
            <a:r>
              <a:rPr lang="ru-RU" sz="3600" dirty="0" smtClean="0"/>
              <a:t>НЕ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95292" y="4579182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2) </a:t>
            </a:r>
            <a:r>
              <a:rPr lang="ru-RU" sz="3600" dirty="0" smtClean="0"/>
              <a:t>ИЛИ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7" y="2295957"/>
            <a:ext cx="4570337" cy="18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7421" y="5517749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19672" y="752876"/>
            <a:ext cx="75243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Какая фигура получилась у Гарри, когда он волшебной палочкой решил выполнить пересечение </a:t>
            </a:r>
            <a:r>
              <a:rPr lang="ru-RU" sz="2800" b="1" dirty="0">
                <a:solidFill>
                  <a:srgbClr val="FF0066"/>
                </a:solidFill>
              </a:rPr>
              <a:t>фигуры 1</a:t>
            </a:r>
            <a:r>
              <a:rPr lang="ru-RU" sz="2800" dirty="0"/>
              <a:t> и </a:t>
            </a:r>
            <a:r>
              <a:rPr lang="ru-RU" sz="2800" b="1" dirty="0">
                <a:solidFill>
                  <a:srgbClr val="000099"/>
                </a:solidFill>
              </a:rPr>
              <a:t>фигуры 2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59" r="60873" b="-559"/>
          <a:stretch/>
        </p:blipFill>
        <p:spPr>
          <a:xfrm>
            <a:off x="2790995" y="2142426"/>
            <a:ext cx="3254713" cy="1534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9"/>
          <a:stretch/>
        </p:blipFill>
        <p:spPr>
          <a:xfrm>
            <a:off x="1944821" y="3778194"/>
            <a:ext cx="4947060" cy="16537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3933056"/>
            <a:ext cx="1368450" cy="1498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timer 01m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5" name="Рисунок 14" descr="clock-i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</a:t>
            </a:r>
            <a:r>
              <a:rPr lang="ru-RU" sz="2400" b="1">
                <a:solidFill>
                  <a:srgbClr val="CC3300"/>
                </a:solidFill>
              </a:rPr>
              <a:t>№ </a:t>
            </a:r>
            <a:r>
              <a:rPr lang="ru-RU" sz="2400" b="1" smtClean="0">
                <a:solidFill>
                  <a:srgbClr val="CC3300"/>
                </a:solidFill>
              </a:rPr>
              <a:t>8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67720" y="752876"/>
            <a:ext cx="74762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У Пети два друга: Ваня и Сережа, Ваня еще дружит с Колей, Сережа тоже дружит с Колей. Какой граф отображает дружеские отношения между мальчиками? </a:t>
            </a:r>
            <a:endParaRPr lang="ru-RU" sz="2800" b="1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5053" y="403584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23406" y="403584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98151" y="401731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15" y="2694864"/>
            <a:ext cx="1440160" cy="1355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5273" y="2694864"/>
            <a:ext cx="1440160" cy="1355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16912" y="2644237"/>
            <a:ext cx="0" cy="1355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16912" y="4035840"/>
            <a:ext cx="136820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316912" y="2824584"/>
            <a:ext cx="1211256" cy="12112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77415" y="409396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4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67721" y="2691379"/>
            <a:ext cx="1440160" cy="1347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315288" y="2662146"/>
            <a:ext cx="1464054" cy="1371056"/>
            <a:chOff x="4896062" y="2646905"/>
            <a:chExt cx="1464054" cy="137105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919956" y="2670014"/>
              <a:ext cx="1440160" cy="13479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4896062" y="2646905"/>
              <a:ext cx="1452514" cy="1369986"/>
              <a:chOff x="2933017" y="2636912"/>
              <a:chExt cx="1452514" cy="136998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933017" y="2636912"/>
                <a:ext cx="1440160" cy="13552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2945371" y="2658951"/>
                <a:ext cx="1440160" cy="134794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818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4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126" y="690098"/>
            <a:ext cx="4594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Правило приписывает каждой стрелке определённое арифметическое действие.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49408" y="2941280"/>
            <a:ext cx="4468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Какой ответ мы получим, взяв за начало число 12 и пройдя по маршруту?</a:t>
            </a:r>
            <a:endParaRPr lang="ru-RU" sz="28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528988" y="44624"/>
            <a:ext cx="3584531" cy="2776603"/>
            <a:chOff x="4759381" y="320316"/>
            <a:chExt cx="3584531" cy="2776603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6012160" y="2420888"/>
              <a:ext cx="129614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5868144" y="1124744"/>
              <a:ext cx="129614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7308304" y="1001861"/>
              <a:ext cx="1" cy="11987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724128" y="1124744"/>
              <a:ext cx="0" cy="11521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12989" y="320316"/>
                  <a:ext cx="89159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ru-RU" sz="4400" b="1" dirty="0" smtClean="0"/>
                    <a:t>2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989" y="320316"/>
                  <a:ext cx="891591" cy="769441"/>
                </a:xfrm>
                <a:prstGeom prst="rect">
                  <a:avLst/>
                </a:prstGeom>
                <a:blipFill>
                  <a:blip r:embed="rId2"/>
                  <a:stretch>
                    <a:fillRect t="-15873" r="-26712" b="-3730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452321" y="1316087"/>
                  <a:ext cx="89159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1" y="1316087"/>
                  <a:ext cx="891591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5748" r="-26531" b="-36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56176" y="2327478"/>
                  <a:ext cx="74251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х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327478"/>
                  <a:ext cx="742511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5748" r="-31967" b="-36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759381" y="1277342"/>
                  <a:ext cx="74251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х</m:t>
                      </m:r>
                    </m:oMath>
                  </a14:m>
                  <a:r>
                    <a:rPr lang="ru-RU" sz="4400" b="1" dirty="0" smtClean="0"/>
                    <a:t>4</a:t>
                  </a:r>
                  <a:endParaRPr lang="ru-RU" sz="4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381" y="1277342"/>
                  <a:ext cx="742511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5873" r="-33058" b="-3730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099" y="2708920"/>
            <a:ext cx="3186311" cy="3234711"/>
          </a:xfrm>
          <a:prstGeom prst="rect">
            <a:avLst/>
          </a:prstGeom>
        </p:spPr>
      </p:pic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53" y="164719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864" y="43262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23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086668"/>
            <a:ext cx="7272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</a:t>
            </a:r>
            <a:r>
              <a:rPr lang="ru-RU" sz="4400" b="1" dirty="0" smtClean="0"/>
              <a:t>5021972970</a:t>
            </a:r>
            <a:r>
              <a:rPr lang="ru-RU" sz="4000" b="1" dirty="0" smtClean="0"/>
              <a:t> </a:t>
            </a:r>
            <a:r>
              <a:rPr lang="ru-RU" sz="2800" dirty="0" smtClean="0"/>
              <a:t>написали на листе бумаги. Ира дважды разрезает лист и получает три числа.</a:t>
            </a:r>
          </a:p>
          <a:p>
            <a:r>
              <a:rPr lang="ru-RU" sz="2800" dirty="0" smtClean="0"/>
              <a:t>Какую наименьшую сумму она может получить, сложив эти три числа?</a:t>
            </a:r>
            <a:endParaRPr lang="ru-RU" sz="4000" dirty="0"/>
          </a:p>
        </p:txBody>
      </p:sp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784" y="188913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5350" y="3958658"/>
            <a:ext cx="6133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502+1972+970=3444</a:t>
            </a:r>
          </a:p>
        </p:txBody>
      </p:sp>
      <p:sp>
        <p:nvSpPr>
          <p:cNvPr id="3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62161"/>
            <a:ext cx="4955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Какое на</a:t>
            </a:r>
            <a:r>
              <a:rPr lang="ru-RU" sz="2800" dirty="0"/>
              <a:t>именьшее число </a:t>
            </a:r>
            <a:r>
              <a:rPr lang="ru-RU" sz="2800" dirty="0">
                <a:solidFill>
                  <a:schemeClr val="bg1"/>
                </a:solidFill>
              </a:rPr>
              <a:t>поворото</a:t>
            </a:r>
            <a:r>
              <a:rPr lang="ru-RU" sz="2800" dirty="0"/>
              <a:t>в </a:t>
            </a:r>
            <a:r>
              <a:rPr lang="ru-RU" sz="2800" dirty="0" smtClean="0"/>
              <a:t>кодового замка </a:t>
            </a:r>
            <a:r>
              <a:rPr lang="ru-RU" sz="2800" dirty="0" smtClean="0">
                <a:solidFill>
                  <a:schemeClr val="bg1"/>
                </a:solidFill>
              </a:rPr>
              <a:t>нужно </a:t>
            </a:r>
            <a:r>
              <a:rPr lang="ru-RU" sz="2800" dirty="0">
                <a:solidFill>
                  <a:schemeClr val="bg1"/>
                </a:solidFill>
              </a:rPr>
              <a:t>сд</a:t>
            </a:r>
            <a:r>
              <a:rPr lang="ru-RU" sz="2800" dirty="0"/>
              <a:t>елать, чтобы </a:t>
            </a:r>
            <a:r>
              <a:rPr lang="ru-RU" sz="2800" dirty="0" smtClean="0">
                <a:solidFill>
                  <a:schemeClr val="bg1"/>
                </a:solidFill>
              </a:rPr>
              <a:t>преврати</a:t>
            </a:r>
            <a:r>
              <a:rPr lang="ru-RU" sz="2800" dirty="0" smtClean="0"/>
              <a:t>ть</a:t>
            </a:r>
          </a:p>
          <a:p>
            <a:r>
              <a:rPr lang="ru-RU" sz="2800" dirty="0"/>
              <a:t> </a:t>
            </a:r>
            <a:r>
              <a:rPr lang="ru-RU" sz="4800" b="1" dirty="0" smtClean="0">
                <a:solidFill>
                  <a:srgbClr val="FF0000"/>
                </a:solidFill>
              </a:rPr>
              <a:t>2719</a:t>
            </a:r>
            <a:r>
              <a:rPr lang="ru-RU" sz="2800" dirty="0">
                <a:solidFill>
                  <a:srgbClr val="FF0000"/>
                </a:solidFill>
              </a:rPr>
              <a:t> в </a:t>
            </a:r>
            <a:r>
              <a:rPr lang="ru-RU" sz="4800" b="1" dirty="0">
                <a:solidFill>
                  <a:srgbClr val="FF0000"/>
                </a:solidFill>
              </a:rPr>
              <a:t>4383</a:t>
            </a:r>
            <a:r>
              <a:rPr lang="ru-RU" sz="4800" dirty="0"/>
              <a:t>?</a:t>
            </a:r>
          </a:p>
        </p:txBody>
      </p:sp>
      <p:pic>
        <p:nvPicPr>
          <p:cNvPr id="25" name="Рисунок 24" descr="clock-ic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26" name="Рисунок 25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784" y="188913"/>
            <a:ext cx="2143125" cy="619125"/>
          </a:xfrm>
          <a:prstGeom prst="rect">
            <a:avLst/>
          </a:prstGeom>
        </p:spPr>
      </p:pic>
      <p:sp>
        <p:nvSpPr>
          <p:cNvPr id="2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58657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864" y="450912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985" y="962161"/>
            <a:ext cx="48672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7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85693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КОНКУРС КАПИТАНОВ</a:t>
            </a:r>
          </a:p>
        </p:txBody>
      </p:sp>
      <p:sp>
        <p:nvSpPr>
          <p:cNvPr id="103432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676" name="Picture 9" descr="AG0058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068638"/>
            <a:ext cx="36004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0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7" y="901708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 tooltip="ИНФОРМАТИКА"/>
              </a:rPr>
              <a:t>Вопрос №1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2" y="901708"/>
            <a:ext cx="2218393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 tooltip="ИНФОРМАТИКА"/>
              </a:rPr>
              <a:t>Вопрос №2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1" y="901708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 tooltip="ИНФОРМАТИКА"/>
              </a:rPr>
              <a:t>Вопрос №3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7" y="1550103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 action="ppaction://hlinksldjump" tooltip="ИНФОРМАТИКА"/>
              </a:rPr>
              <a:t>Вопрос №4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058" y="2179569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8" action="ppaction://hlinksldjump" tooltip="ИНФОРМАТИКА"/>
              </a:rPr>
              <a:t>Вопрос №7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AutoShape 1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2" y="1546286"/>
            <a:ext cx="2218393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9" action="ppaction://hlinksldjump" tooltip="ИНФОРМАТИКА"/>
              </a:rPr>
              <a:t>Вопрос №5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AutoShape 1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873" y="2171935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0" action="ppaction://hlinksldjump" tooltip="ИНФОРМАТИКА"/>
              </a:rPr>
              <a:t>Вопрос №8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1" y="1540045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 tooltip="ИНФОРМАТИКА"/>
              </a:rPr>
              <a:t>Вопрос №6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2372" y="2159453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1" action="ppaction://hlinksldjump" tooltip="ИНФОРМАТИКА"/>
              </a:rPr>
              <a:t>Вопрос №9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65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428088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WordArt 15"/>
          <p:cNvSpPr>
            <a:spLocks noChangeArrowheads="1" noChangeShapeType="1" noTextEdit="1"/>
          </p:cNvSpPr>
          <p:nvPr/>
        </p:nvSpPr>
        <p:spPr bwMode="auto">
          <a:xfrm>
            <a:off x="323850" y="103188"/>
            <a:ext cx="8569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/>
              </a:rPr>
              <a:t>ИНФОРМАТИКА</a:t>
            </a:r>
            <a:endParaRPr lang="ru-RU" sz="3600" b="1" kern="10" dirty="0">
              <a:ln w="6350">
                <a:solidFill>
                  <a:srgbClr val="99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81320" dir="2319588" algn="ctr" rotWithShape="0">
                  <a:srgbClr val="C0C0C0"/>
                </a:outerShdw>
              </a:effectLst>
              <a:latin typeface="Bookman Old Style"/>
            </a:endParaRPr>
          </a:p>
        </p:txBody>
      </p:sp>
      <p:sp>
        <p:nvSpPr>
          <p:cNvPr id="8205" name="AutoShape 1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2819410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3" action="ppaction://hlinksldjump" tooltip="ИНФОРМАТИКА"/>
              </a:rPr>
              <a:t>Вопрос №10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AutoShape 1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4052" y="2807959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 tooltip="ИНФОРМАТИКА"/>
              </a:rPr>
              <a:t>Вопрос №11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AutoShape 1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6551" y="2789236"/>
            <a:ext cx="2218392" cy="548420"/>
          </a:xfrm>
          <a:prstGeom prst="actionButtonBlank">
            <a:avLst/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w="63500" h="20000"/>
          </a:sp3d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 tooltip="ИНФОРМАТИКА"/>
              </a:rPr>
              <a:t>Вопрос №12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76" name="TextBox 19"/>
          <p:cNvSpPr txBox="1">
            <a:spLocks noChangeArrowheads="1"/>
          </p:cNvSpPr>
          <p:nvPr/>
        </p:nvSpPr>
        <p:spPr bwMode="auto">
          <a:xfrm>
            <a:off x="-3349625" y="-3340100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" name="AutoShape 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3480225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 tooltip="ИНФОРМАТИКА"/>
              </a:rPr>
              <a:t>Вопрос №13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4052" y="3464957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7" action="ppaction://hlinksldjump" tooltip="ИНФОРМАТИКА"/>
              </a:rPr>
              <a:t>Вопрос №14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9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6551" y="3439993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8" action="ppaction://hlinksldjump" tooltip="ИНФОРМАТИКА"/>
              </a:rPr>
              <a:t>Вопрос №15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4199960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9" action="ppaction://hlinksldjump" tooltip="ИНФОРМАТИКА"/>
              </a:rPr>
              <a:t>Вопрос №16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4052" y="4180875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0" action="ppaction://hlinksldjump" tooltip="ИНФОРМАТИКА"/>
              </a:rPr>
              <a:t>Вопрос 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0" action="ppaction://hlinksldjump" tooltip="ИНФОРМАТИКА"/>
              </a:rPr>
              <a:t>17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6551" y="4149670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1" action="ppaction://hlinksldjump" tooltip="ИНФОРМАТИКА"/>
              </a:rPr>
              <a:t>Вопрос 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1" action="ppaction://hlinksldjump" tooltip="ИНФОРМАТИКА"/>
              </a:rPr>
              <a:t>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35489" y="4904744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2" action="ppaction://hlinksldjump" tooltip="ИНФОРМАТИКА"/>
              </a:rPr>
              <a:t>Вопрос № 20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7988" y="4867296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3" action="ppaction://hlinksldjump" tooltip="ИНФОРМАТИКА"/>
              </a:rPr>
              <a:t>Вопрос №2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3" action="ppaction://hlinksldjump" tooltip="ИНФОРМАТИКА"/>
              </a:rPr>
              <a:t>1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4904744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4" action="ppaction://hlinksldjump" tooltip="ИНФОРМАТИКА"/>
              </a:rPr>
              <a:t>Вопрос №19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35489" y="5568067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5" action="ppaction://hlinksldjump" tooltip="ИНФОРМАТИКА"/>
              </a:rPr>
              <a:t>Вопрос № 23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7988" y="5530619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6" action="ppaction://hlinksldjump" tooltip="ИНФОРМАТИКА"/>
              </a:rPr>
              <a:t>Вопрос №24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237" y="5568067"/>
            <a:ext cx="2218392" cy="54842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7" action="ppaction://hlinksldjump" tooltip="ИНФОРМАТИКА"/>
              </a:rPr>
              <a:t>Вопрос №22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57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75344" y="260648"/>
            <a:ext cx="84248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Корневище крестоцветного содержит глюкозы не больше, чем представитель этого же семейства.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47813" y="3573463"/>
            <a:ext cx="6337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Хрен редьки не слаще.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445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0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2"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63688" y="332656"/>
            <a:ext cx="84248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Сбился с азимута среди трёх голосеменных</a:t>
            </a:r>
            <a:r>
              <a:rPr lang="ru-RU" sz="4000" b="1" dirty="0"/>
              <a:t>.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Заблудился в трёх соснах.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3929058" y="5143512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50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9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79712" y="203201"/>
            <a:ext cx="84248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На один из органов кровообращения не распространяется влияние дисциплинарного устава</a:t>
            </a:r>
            <a:r>
              <a:rPr lang="ru-RU" sz="4000" b="1" dirty="0"/>
              <a:t>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Сердцу не прикажешь.</a:t>
            </a: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52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77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4"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63688" y="548680"/>
            <a:ext cx="84248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Кровососущее насекомое не может сделать более острым ротовой аппарат</a:t>
            </a:r>
            <a:r>
              <a:rPr lang="ru-RU" sz="4000" b="1" dirty="0"/>
              <a:t>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Комар носу не подточит.</a:t>
            </a:r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4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47664" y="-142812"/>
            <a:ext cx="75963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Сколько это млекопитающее не снабжай питательными веществами, оно постоянно смотрит в растительное сообщество</a:t>
            </a:r>
            <a:r>
              <a:rPr lang="ru-RU" sz="4000" b="1" dirty="0"/>
              <a:t>.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37432" y="3576500"/>
            <a:ext cx="741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волка не корми, он все в лес смотрит.</a:t>
            </a: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3924300" y="53736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059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0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051720" y="134815"/>
            <a:ext cx="7344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Престарелое непарнокопытное не приведет в негодность сельскохозяйственные угодья</a:t>
            </a:r>
            <a:r>
              <a:rPr lang="ru-RU" sz="4000" b="1" dirty="0"/>
              <a:t>.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619672" y="3717032"/>
            <a:ext cx="7416824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Старый конь борозды не испортит.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067175" y="5516563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162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39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91680" y="261938"/>
            <a:ext cx="74523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Процесс создания материальных ценностей несопоставим с представителем семейства псовых, поэтому не имеет возможности скрыться в направлении лесного массива</a:t>
            </a:r>
            <a:r>
              <a:rPr lang="ru-RU" sz="4400" b="1" dirty="0"/>
              <a:t>.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23528" y="407193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– не волк, в лес не убежит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3924300" y="53736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4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8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79266" y="96610"/>
            <a:ext cx="67694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Если особа женского пола покидает транспортное средство, то движущая сила транспорта испытывает определенные положительные эмоции.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439862" y="4621213"/>
            <a:ext cx="741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 с возу – кобыле легче.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3924300" y="5445125"/>
            <a:ext cx="1223963" cy="100806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366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62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35696" y="303382"/>
            <a:ext cx="756153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При желании продолжения обмена веществ в организме необходимо иметь навыки движения вокруг своей оси</a:t>
            </a:r>
            <a:r>
              <a:rPr lang="ru-RU" sz="4000" b="1" dirty="0"/>
              <a:t>.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05379" y="3645024"/>
            <a:ext cx="8713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 жить – умей вертеться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3924300" y="5157788"/>
            <a:ext cx="1223963" cy="1008062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4693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5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51274" y="189290"/>
            <a:ext cx="69132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Человек, которому в самом ближайшем будущем грозит прекращение насыщение кислородом его организма, доходит до того, что пытается зажать в руке высохший злачный стебель</a:t>
            </a:r>
            <a:r>
              <a:rPr lang="ru-RU" sz="4000" b="1" dirty="0"/>
              <a:t>.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79512" y="422116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Утопающий хватается за соломинку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3924300" y="5445125"/>
            <a:ext cx="1223963" cy="100806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71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991225"/>
            <a:ext cx="792163" cy="692150"/>
          </a:xfrm>
          <a:prstGeom prst="rightArrow">
            <a:avLst>
              <a:gd name="adj1" fmla="val 50000"/>
              <a:gd name="adj2" fmla="val 2861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4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26" y="2265221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Вопрос №4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84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                 </a:t>
            </a:r>
          </a:p>
        </p:txBody>
      </p:sp>
      <p:sp>
        <p:nvSpPr>
          <p:cNvPr id="153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286520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7008" y="969713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Вопрос №2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10821" y="227941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Вопрос №5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0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68390" y="967175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/>
              </a:rPr>
              <a:t>Вопрос №3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015" y="227687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7" action="ppaction://hlinksldjump"/>
              </a:rPr>
              <a:t>Вопрос №6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2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26" y="93171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8" action="ppaction://hlinksldjump"/>
              </a:rPr>
              <a:t>Вопрос №1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5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8935" y="3598730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9" action="ppaction://hlinksldjump"/>
              </a:rPr>
              <a:t>Вопрос №7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987446" y="-54274"/>
            <a:ext cx="7164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_BodoniOrtoTitul" pitchFamily="18" charset="-52"/>
              </a:rPr>
              <a:t>ВОПРОСЫ НА ЗАСЫПКУ</a:t>
            </a:r>
          </a:p>
        </p:txBody>
      </p:sp>
      <p:sp>
        <p:nvSpPr>
          <p:cNvPr id="13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9242" y="359873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0" action="ppaction://hlinksldjump"/>
              </a:rPr>
              <a:t>Вопрос №9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3834" y="3604166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1" action="ppaction://hlinksldjump"/>
              </a:rPr>
              <a:t>Вопрос №10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9893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2" action="ppaction://hlinksldjump"/>
              </a:rPr>
              <a:t>Вопрос №11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239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3" action="ppaction://hlinksldjump"/>
              </a:rPr>
              <a:t>Вопрос №12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9772" y="967175"/>
            <a:ext cx="1917239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4" action="ppaction://hlinksldjump"/>
              </a:rPr>
              <a:t>№13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21210" y="2276872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5" action="ppaction://hlinksldjump"/>
              </a:rPr>
              <a:t>№14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21210" y="3566526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/>
              </a:rPr>
              <a:t>Вопрос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6" action="ppaction://hlinksldjump"/>
              </a:rPr>
              <a:t>№15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152" y="4856180"/>
            <a:ext cx="1917238" cy="73205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17" action="ppaction://hlinksldjump"/>
              </a:rPr>
              <a:t>Вопрос №16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2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7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7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7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7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1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47664" y="646113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Какой музей назван КНИГОЙ РЕКОРДОВ ГИННЕСА самым большим в </a:t>
            </a:r>
            <a:r>
              <a:rPr lang="ru-RU" sz="3200" b="1" dirty="0" smtClean="0"/>
              <a:t>мире по количеству экспонатов?</a:t>
            </a:r>
            <a:endParaRPr lang="ru-RU" sz="3200" b="1" dirty="0"/>
          </a:p>
        </p:txBody>
      </p:sp>
      <p:sp>
        <p:nvSpPr>
          <p:cNvPr id="1187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4513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539750" y="392688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Эрмитаж в Санкт-Петербурге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994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8793" name="Picture 9" descr="big1478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575" y="1029615"/>
            <a:ext cx="4476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69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9"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2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91680" y="707433"/>
            <a:ext cx="756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Назовите гору, к которой причалил Ковчег праведника Ноя?</a:t>
            </a:r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Арарат</a:t>
            </a:r>
            <a:endParaRPr lang="ru-RU" sz="3600" b="1" dirty="0">
              <a:solidFill>
                <a:srgbClr val="CC3300"/>
              </a:solidFill>
            </a:endParaRPr>
          </a:p>
        </p:txBody>
      </p:sp>
      <p:pic>
        <p:nvPicPr>
          <p:cNvPr id="119817" name="Picture 9" descr="ара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060575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0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3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63688" y="1077913"/>
            <a:ext cx="7561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Как в древности называли Британские острова?</a:t>
            </a:r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Альбион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563938" y="22642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4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38835" y="1025526"/>
            <a:ext cx="65527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Какая птица является символом педагогики?</a:t>
            </a:r>
          </a:p>
        </p:txBody>
      </p:sp>
      <p:sp>
        <p:nvSpPr>
          <p:cNvPr id="1218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68313" y="45815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Пеликан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43015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pic>
        <p:nvPicPr>
          <p:cNvPr id="121865" name="Picture 9" descr="п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133600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88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5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91680" y="1095464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Скажите по-китайски «большой ветер»?</a:t>
            </a:r>
          </a:p>
        </p:txBody>
      </p:sp>
      <p:sp>
        <p:nvSpPr>
          <p:cNvPr id="12288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31800" y="4194176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Тайфун, точнее «тай </a:t>
            </a:r>
            <a:r>
              <a:rPr lang="ru-RU" sz="3600" b="1" i="1" dirty="0" err="1">
                <a:solidFill>
                  <a:srgbClr val="CC3300"/>
                </a:solidFill>
              </a:rPr>
              <a:t>фын</a:t>
            </a:r>
            <a:r>
              <a:rPr lang="ru-RU" sz="3600" b="1" i="1" dirty="0">
                <a:solidFill>
                  <a:srgbClr val="CC3300"/>
                </a:solidFill>
              </a:rPr>
              <a:t>»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6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</p:childTnLst>
        </p:cTn>
      </p:par>
    </p:tnLst>
    <p:bldLst>
      <p:bldP spid="1228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76600" y="620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6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051720" y="1081088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Что искали алхимики?</a:t>
            </a:r>
          </a:p>
        </p:txBody>
      </p:sp>
      <p:sp>
        <p:nvSpPr>
          <p:cNvPr id="1239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73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CC3300"/>
                </a:solidFill>
              </a:rPr>
              <a:t>Философский камень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8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48038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7</a:t>
            </a:r>
          </a:p>
        </p:txBody>
      </p:sp>
      <p:sp>
        <p:nvSpPr>
          <p:cNvPr id="1321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27688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pic>
        <p:nvPicPr>
          <p:cNvPr id="46086" name="Picture 10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468471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AutoShape 9"/>
          <p:cNvSpPr>
            <a:spLocks noChangeArrowheads="1"/>
          </p:cNvSpPr>
          <p:nvPr/>
        </p:nvSpPr>
        <p:spPr bwMode="auto">
          <a:xfrm rot="-5400000">
            <a:off x="2807494" y="2024857"/>
            <a:ext cx="3671887" cy="3168650"/>
          </a:xfrm>
          <a:prstGeom prst="hexagon">
            <a:avLst>
              <a:gd name="adj" fmla="val 28970"/>
              <a:gd name="vf" fmla="val 115470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Text Box 4"/>
          <p:cNvSpPr txBox="1">
            <a:spLocks noChangeArrowheads="1"/>
          </p:cNvSpPr>
          <p:nvPr/>
        </p:nvSpPr>
        <p:spPr bwMode="auto">
          <a:xfrm>
            <a:off x="1547664" y="388440"/>
            <a:ext cx="828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Францию иногда называют ГЕКСАГОНОМ. Назовите две причины такого названия.</a:t>
            </a:r>
          </a:p>
        </p:txBody>
      </p:sp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1"/>
                  </p:tgtEl>
                </p:cond>
              </p:nextCondLst>
            </p:seq>
          </p:childTnLst>
        </p:cTn>
      </p:par>
    </p:tnLst>
    <p:bldLst>
      <p:bldP spid="13210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9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82763" y="539535"/>
            <a:ext cx="6807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Кто был изображён на первом логотипе компании </a:t>
            </a:r>
            <a:r>
              <a:rPr lang="ru-RU" sz="3200" b="1" dirty="0" err="1"/>
              <a:t>Apple</a:t>
            </a:r>
            <a:r>
              <a:rPr lang="ru-RU" sz="3200" b="1" dirty="0"/>
              <a:t>?</a:t>
            </a:r>
            <a:endParaRPr lang="ru-RU" sz="3200" dirty="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282" y="5500702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63"/>
            <a:ext cx="3429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4313" y="200025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самом первом логотипе Apple был изображен Исаак Ньютон, сидящий под яблоней — незамысловатый сюжет легенды про открытие сэром Исааком силы всемирного тяготения.</a:t>
            </a:r>
            <a:endParaRPr lang="ru-RU" sz="2800" b="1" i="1">
              <a:solidFill>
                <a:srgbClr val="C00000"/>
              </a:solidFill>
            </a:endParaRPr>
          </a:p>
        </p:txBody>
      </p:sp>
      <p:sp>
        <p:nvSpPr>
          <p:cNvPr id="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3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8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10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6474" y="864096"/>
            <a:ext cx="673509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Что общего между нашей собакой и зарубежными обезьяной и улиткой?</a:t>
            </a:r>
            <a:endParaRPr lang="ru-RU" sz="3200" dirty="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6380" y="5357826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750219" y="1917013"/>
            <a:ext cx="5643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Только в русском языке и некоторых языках бывших советских республик знак @ называют собачкой. В других языках чаще всего @ называют обезьянкой или улиткой, встречаются и такие экзотические варианты как штрудель (на иврите), сельдь под маринадом (в чешском и словацком), лунное ухо</a:t>
            </a:r>
          </a:p>
          <a:p>
            <a:r>
              <a:rPr lang="ru-RU" sz="2400" b="1" i="1">
                <a:solidFill>
                  <a:srgbClr val="C00000"/>
                </a:solidFill>
              </a:rPr>
              <a:t> (в казахском).</a:t>
            </a:r>
          </a:p>
        </p:txBody>
      </p:sp>
      <p:pic>
        <p:nvPicPr>
          <p:cNvPr id="9" name="Рисунок 5" descr="76829467_1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643182"/>
            <a:ext cx="32861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7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619672" y="620713"/>
            <a:ext cx="73449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alibri" pitchFamily="34" charset="0"/>
              </a:rPr>
              <a:t>Дочь поэта </a:t>
            </a:r>
            <a:r>
              <a:rPr lang="ru-RU" sz="2800" b="1" dirty="0" err="1">
                <a:latin typeface="Calibri" pitchFamily="34" charset="0"/>
              </a:rPr>
              <a:t>Джоржа</a:t>
            </a:r>
            <a:r>
              <a:rPr lang="ru-RU" sz="2800" b="1" dirty="0">
                <a:latin typeface="Calibri" pitchFamily="34" charset="0"/>
              </a:rPr>
              <a:t> Байрона. Вошла в историю компьютерной техники как первый программист; ее именем назван язык программирования, появившийся в 1980 году во Франции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2800" b="1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138" y="2420938"/>
            <a:ext cx="2632075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7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074" y="5711694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35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694736" y="834675"/>
            <a:ext cx="74889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На 9-м этаже три бобра вошли в лифт. </a:t>
            </a:r>
          </a:p>
          <a:p>
            <a:r>
              <a:rPr lang="ru-RU" sz="2800" dirty="0"/>
              <a:t>Одному нужно на 1-й этаж, второму – на 16-й, третьему – на 20-й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" name="Рисунок 10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2" name="Рисунок 11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pic>
        <p:nvPicPr>
          <p:cNvPr id="4098" name="Picture 2" descr="an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0" y="2175245"/>
            <a:ext cx="3535873" cy="18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192581"/>
            <a:ext cx="5236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 каком порядке должен лифт посетить 1-й, 16-й и 20-й этажи, чтобы время его движения было наименьшим?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050" y="4521730"/>
          <a:ext cx="8686800" cy="140208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162692423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76037364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351917458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436044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1 =&gt; 16 =&gt; 20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20 =&gt; 16 =&gt; 1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78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>
                          <a:effectLst/>
                          <a:latin typeface="inherit"/>
                        </a:rPr>
                        <a:t>16 =&gt; 20 =&gt; 1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800" dirty="0">
                          <a:effectLst/>
                          <a:latin typeface="inherit"/>
                        </a:rPr>
                        <a:t>16 =&gt; 1 =&gt; 20</a:t>
                      </a: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066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76200" algn="ctr" fontAlgn="base"/>
                      <a:r>
                        <a:rPr lang="ru-RU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ru-RU" dirty="0">
                        <a:solidFill>
                          <a:srgbClr val="888888"/>
                        </a:solidFill>
                        <a:effectLst/>
                        <a:latin typeface="inherit"/>
                      </a:endParaRPr>
                    </a:p>
                  </a:txBody>
                  <a:tcPr marR="2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12088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30980" y="4521730"/>
            <a:ext cx="3535873" cy="5634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1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582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619671" y="549275"/>
            <a:ext cx="777515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Ряд известных компьютерных компаний (</a:t>
            </a:r>
            <a:r>
              <a:rPr lang="en-US" sz="2800" b="1" dirty="0"/>
              <a:t>Intel</a:t>
            </a:r>
            <a:r>
              <a:rPr lang="ru-RU" sz="2800" b="1" dirty="0"/>
              <a:t>,</a:t>
            </a:r>
            <a:r>
              <a:rPr lang="en-US" sz="2800" b="1" dirty="0"/>
              <a:t> Microsoft </a:t>
            </a:r>
            <a:r>
              <a:rPr lang="ru-RU" sz="2800" b="1" dirty="0"/>
              <a:t>и др.)организовали консорциум, занимающийся согласованием стандартов по применению интернет-сервисов. Сокращенное название консорциума ─ </a:t>
            </a:r>
            <a:r>
              <a:rPr lang="en-US" sz="3200" b="1" dirty="0"/>
              <a:t>W3C</a:t>
            </a:r>
            <a:r>
              <a:rPr lang="ru-RU" sz="3200" b="1" dirty="0"/>
              <a:t>, </a:t>
            </a:r>
            <a:r>
              <a:rPr lang="ru-RU" sz="2800" b="1" dirty="0"/>
              <a:t>хотя полное название состоит из четырех слов. Почему аббревиатура трехбуквенная?</a:t>
            </a:r>
            <a:endParaRPr lang="ru-RU" sz="3600" dirty="0"/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50" y="5500688"/>
            <a:ext cx="2808288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828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C3300"/>
                </a:solidFill>
              </a:rPr>
              <a:t>Обозначение </a:t>
            </a:r>
            <a:r>
              <a:rPr lang="en-US" sz="3600" b="1" dirty="0">
                <a:solidFill>
                  <a:srgbClr val="CC3300"/>
                </a:solidFill>
              </a:rPr>
              <a:t>W3</a:t>
            </a:r>
            <a:r>
              <a:rPr lang="ru-RU" sz="3600" b="1" dirty="0">
                <a:solidFill>
                  <a:srgbClr val="CC3300"/>
                </a:solidFill>
              </a:rPr>
              <a:t> соответствует </a:t>
            </a:r>
            <a:r>
              <a:rPr lang="en-US" sz="3600" b="1" dirty="0">
                <a:solidFill>
                  <a:srgbClr val="CC3300"/>
                </a:solidFill>
              </a:rPr>
              <a:t>“W</a:t>
            </a:r>
            <a:r>
              <a:rPr lang="en-US" sz="3600" b="1" dirty="0"/>
              <a:t>orld</a:t>
            </a:r>
            <a:r>
              <a:rPr lang="en-US" sz="3600" b="1" dirty="0">
                <a:solidFill>
                  <a:srgbClr val="CC3300"/>
                </a:solidFill>
              </a:rPr>
              <a:t> W</a:t>
            </a:r>
            <a:r>
              <a:rPr lang="en-US" sz="3600" b="1" dirty="0"/>
              <a:t>ide</a:t>
            </a:r>
            <a:r>
              <a:rPr lang="en-US" sz="3600" b="1" dirty="0">
                <a:solidFill>
                  <a:srgbClr val="CC3300"/>
                </a:solidFill>
              </a:rPr>
              <a:t> W</a:t>
            </a:r>
            <a:r>
              <a:rPr lang="en-US" sz="3600" b="1" dirty="0"/>
              <a:t>eb</a:t>
            </a:r>
            <a:r>
              <a:rPr lang="en-US" sz="3600" b="1" dirty="0">
                <a:solidFill>
                  <a:srgbClr val="CC3300"/>
                </a:solidFill>
              </a:rPr>
              <a:t>”</a:t>
            </a:r>
            <a:r>
              <a:rPr lang="ru-RU" sz="3600" b="1" dirty="0">
                <a:solidFill>
                  <a:srgbClr val="CC3300"/>
                </a:solidFill>
              </a:rPr>
              <a:t>, буква С- слову </a:t>
            </a:r>
            <a:r>
              <a:rPr lang="en-US" sz="3600" b="1" dirty="0">
                <a:solidFill>
                  <a:srgbClr val="CC3300"/>
                </a:solidFill>
              </a:rPr>
              <a:t>C</a:t>
            </a:r>
            <a:r>
              <a:rPr lang="en-US" sz="3600" b="1" dirty="0"/>
              <a:t>onsortium</a:t>
            </a:r>
            <a:r>
              <a:rPr lang="en-US" sz="3600" b="1" dirty="0">
                <a:solidFill>
                  <a:srgbClr val="CC3300"/>
                </a:solidFill>
              </a:rPr>
              <a:t> </a:t>
            </a:r>
            <a:r>
              <a:rPr lang="ru-RU" sz="3600" b="1" dirty="0">
                <a:solidFill>
                  <a:srgbClr val="CC3300"/>
                </a:solidFill>
              </a:rPr>
              <a:t>(консорциум)</a:t>
            </a:r>
            <a:endParaRPr lang="ru-RU" b="1" dirty="0"/>
          </a:p>
        </p:txBody>
      </p:sp>
      <p:sp>
        <p:nvSpPr>
          <p:cNvPr id="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4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13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094695" y="676261"/>
            <a:ext cx="65910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Название какой всемирно известной корпорации возникло в результате орфографической ошибки?</a:t>
            </a:r>
            <a:endParaRPr lang="ru-RU" sz="3200" dirty="0"/>
          </a:p>
        </p:txBody>
      </p:sp>
      <p:sp>
        <p:nvSpPr>
          <p:cNvPr id="1198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802" y="5500702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863600" y="3561026"/>
            <a:ext cx="828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C00000"/>
                </a:solidFill>
              </a:rPr>
              <a:t>Правильно «</a:t>
            </a:r>
            <a:r>
              <a:rPr lang="ru-RU" sz="3600" b="1" i="1" dirty="0">
                <a:solidFill>
                  <a:srgbClr val="C00000"/>
                </a:solidFill>
              </a:rPr>
              <a:t>googol.com</a:t>
            </a:r>
            <a:r>
              <a:rPr lang="ru-RU" sz="3600" i="1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spcBef>
                <a:spcPct val="50000"/>
              </a:spcBef>
            </a:pPr>
            <a:r>
              <a:rPr lang="ru-RU" sz="3600" dirty="0"/>
              <a:t>это </a:t>
            </a:r>
            <a:r>
              <a:rPr lang="ru-RU" sz="3600" b="1" dirty="0"/>
              <a:t>число</a:t>
            </a:r>
            <a:r>
              <a:rPr lang="ru-RU" sz="3600" dirty="0"/>
              <a:t> десять в сотой степени, то есть единица со ста нулями.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63490" name="Picture 2" descr="http://cursorinfo.co.il/upload-files/21877d3c767ea89f43f7ba83ed8209b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1" y="2055069"/>
            <a:ext cx="3785393" cy="19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2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591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14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619226" y="502949"/>
            <a:ext cx="72009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 Швеции официально признано религией сообщество Миссионерская церковь </a:t>
            </a:r>
            <a:r>
              <a:rPr lang="ru-RU" sz="2400" b="1" dirty="0" err="1" smtClean="0"/>
              <a:t>копимизма</a:t>
            </a:r>
            <a:r>
              <a:rPr lang="ru-RU" sz="2400" b="1" dirty="0" smtClean="0"/>
              <a:t>, для членов которого священными актами являются копирование информации. Священные символы этой новой религии —2 комбинации клавиши (всего три клавиши).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 Назовите их.</a:t>
            </a:r>
          </a:p>
        </p:txBody>
      </p:sp>
      <p:pic>
        <p:nvPicPr>
          <p:cNvPr id="64514" name="Picture 2" descr="https://upload.wikimedia.org/wikipedia/commons/thumb/b/b1/Kopimizm.svg/768px-Kopimiz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2376264" cy="2376264"/>
          </a:xfrm>
          <a:prstGeom prst="rect">
            <a:avLst/>
          </a:prstGeom>
          <a:noFill/>
        </p:spPr>
      </p:pic>
      <p:pic>
        <p:nvPicPr>
          <p:cNvPr id="64516" name="Picture 4" descr="https://upload.wikimedia.org/wikipedia/commons/thumb/3/3f/Kopimi_k.svg/220px-Kopimi_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2095500" cy="2181226"/>
          </a:xfrm>
          <a:prstGeom prst="rect">
            <a:avLst/>
          </a:prstGeom>
          <a:noFill/>
        </p:spPr>
      </p:pic>
      <p:sp>
        <p:nvSpPr>
          <p:cNvPr id="1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953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 rot="-1859764">
            <a:off x="611188" y="3108325"/>
            <a:ext cx="7561262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FF33">
                    <a:alpha val="49019"/>
                  </a:srgbClr>
                </a:solidFill>
                <a:latin typeface="Arial Black"/>
              </a:rPr>
              <a:t>вопрос на засыпку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4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15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619672" y="3645024"/>
            <a:ext cx="7524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честь датского короля </a:t>
            </a:r>
            <a:r>
              <a:rPr lang="ru-RU" sz="2400" b="1" dirty="0" smtClean="0">
                <a:solidFill>
                  <a:srgbClr val="C00000"/>
                </a:solidFill>
              </a:rPr>
              <a:t>Харальда I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Синезубого</a:t>
            </a:r>
            <a:r>
              <a:rPr lang="ru-RU" sz="2400" dirty="0" smtClean="0"/>
              <a:t>. В 10 веке этот король объединил разрозненные датские племена, а </a:t>
            </a:r>
            <a:r>
              <a:rPr lang="ru-RU" sz="2400" dirty="0" err="1" smtClean="0"/>
              <a:t>Bluetooth</a:t>
            </a:r>
            <a:r>
              <a:rPr lang="ru-RU" sz="2400" dirty="0" smtClean="0"/>
              <a:t> был призван сделать то же самое с протоколами связи, объединив их в один универсальный стандарт.</a:t>
            </a:r>
            <a:endParaRPr lang="ru-RU" sz="2400" b="1" dirty="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99060" y="600946"/>
            <a:ext cx="734494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Почему технология </a:t>
            </a:r>
            <a:r>
              <a:rPr lang="ru-RU" sz="3200" b="1" dirty="0" err="1" smtClean="0"/>
              <a:t>Bluetooth</a:t>
            </a:r>
            <a:r>
              <a:rPr lang="ru-RU" sz="3200" b="1" dirty="0" smtClean="0"/>
              <a:t> так называется?</a:t>
            </a:r>
          </a:p>
          <a:p>
            <a:pPr>
              <a:spcBef>
                <a:spcPct val="50000"/>
              </a:spcBef>
            </a:pPr>
            <a:endParaRPr lang="ru-RU" sz="2800" b="1" dirty="0"/>
          </a:p>
        </p:txBody>
      </p:sp>
      <p:pic>
        <p:nvPicPr>
          <p:cNvPr id="1026" name="Picture 2" descr="Почему технология Bluetooth так называетс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2176636" cy="2176636"/>
          </a:xfrm>
          <a:prstGeom prst="rect">
            <a:avLst/>
          </a:prstGeom>
          <a:noFill/>
        </p:spPr>
      </p:pic>
      <p:sp>
        <p:nvSpPr>
          <p:cNvPr id="1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73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 rot="-1859764">
            <a:off x="611188" y="3141663"/>
            <a:ext cx="7561262" cy="111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3CD60"/>
                </a:solidFill>
                <a:latin typeface="Arial Black"/>
              </a:rPr>
              <a:t>ИНФОРМАТИКА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16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657850"/>
            <a:ext cx="2808287" cy="1152525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98602" y="4988866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C3300"/>
                </a:solidFill>
              </a:rPr>
              <a:t>КОРЗИНА</a:t>
            </a:r>
            <a:endParaRPr lang="ru-RU" b="1" dirty="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979266" y="476672"/>
            <a:ext cx="6840884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Французский писатель Виктор Гюго сказал, что «у истории её нет». Все вы ею пользовались, а её виртуальной разновидностью можете воспользоваться, не выключая компьютер. Что это?</a:t>
            </a:r>
          </a:p>
        </p:txBody>
      </p:sp>
      <p:pic>
        <p:nvPicPr>
          <p:cNvPr id="30732" name="Picture 12" descr="Full-Recycle-B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550" y="265085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4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</a:rPr>
              <a:t>ВОПРОС № </a:t>
            </a:r>
            <a:r>
              <a:rPr lang="ru-RU" sz="2400" b="1" dirty="0" smtClean="0">
                <a:solidFill>
                  <a:srgbClr val="CC3300"/>
                </a:solidFill>
              </a:rPr>
              <a:t>2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7856" y="5559600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2253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1547664" y="522269"/>
            <a:ext cx="7596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- букву «Л» смести влево на один знак, а на ее место запиши букву «А»; </a:t>
            </a:r>
          </a:p>
          <a:p>
            <a:r>
              <a:rPr lang="ru-RU" sz="2400" b="1" dirty="0"/>
              <a:t>- 4-ую букву перемести на 6-ую позицию, а вместо нее поставь букву «Н»; </a:t>
            </a:r>
          </a:p>
          <a:p>
            <a:r>
              <a:rPr lang="ru-RU" sz="2400" b="1" dirty="0"/>
              <a:t>- букву «Т» замени на «П»; </a:t>
            </a:r>
          </a:p>
          <a:p>
            <a:r>
              <a:rPr lang="ru-RU" sz="2400" b="1" dirty="0"/>
              <a:t>- букву «Ф» замени на «Ш»; </a:t>
            </a:r>
          </a:p>
          <a:p>
            <a:r>
              <a:rPr lang="ru-RU" sz="2400" b="1" dirty="0"/>
              <a:t>- замени последнюю букву на «Т».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924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13969"/>
              </p:ext>
            </p:extLst>
          </p:nvPr>
        </p:nvGraphicFramePr>
        <p:xfrm>
          <a:off x="1691680" y="3166993"/>
          <a:ext cx="667795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94">
                  <a:extLst>
                    <a:ext uri="{9D8B030D-6E8A-4147-A177-3AD203B41FA5}">
                      <a16:colId xmlns:a16="http://schemas.microsoft.com/office/drawing/2014/main" val="3984434401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178254864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652593941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3257507721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4184405046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1568269786"/>
                    </a:ext>
                  </a:extLst>
                </a:gridCol>
                <a:gridCol w="953994">
                  <a:extLst>
                    <a:ext uri="{9D8B030D-6E8A-4147-A177-3AD203B41FA5}">
                      <a16:colId xmlns:a16="http://schemas.microsoft.com/office/drawing/2014/main" val="1359441481"/>
                    </a:ext>
                  </a:extLst>
                </a:gridCol>
              </a:tblGrid>
              <a:tr h="40265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79218"/>
                  </a:ext>
                </a:extLst>
              </a:tr>
              <a:tr h="47935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Л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11355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10010"/>
              </p:ext>
            </p:extLst>
          </p:nvPr>
        </p:nvGraphicFramePr>
        <p:xfrm>
          <a:off x="1763685" y="4676899"/>
          <a:ext cx="653394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21">
                  <a:extLst>
                    <a:ext uri="{9D8B030D-6E8A-4147-A177-3AD203B41FA5}">
                      <a16:colId xmlns:a16="http://schemas.microsoft.com/office/drawing/2014/main" val="4150207340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2044538481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2830452133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630436323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753078110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1358294266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val="4139218441"/>
                    </a:ext>
                  </a:extLst>
                </a:gridCol>
              </a:tblGrid>
              <a:tr h="46708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56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69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190875" y="549275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3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691159" y="1006475"/>
            <a:ext cx="792068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Определите закономерность расположения чисел ряда и впишите в соответствии с ней еще два числа</a:t>
            </a:r>
          </a:p>
          <a:p>
            <a:pPr algn="ctr">
              <a:spcBef>
                <a:spcPct val="50000"/>
              </a:spcBef>
            </a:pPr>
            <a:r>
              <a:rPr lang="ru-RU" sz="3600" b="1" dirty="0"/>
              <a:t>4, 10, 5, 12, 6, 14, …</a:t>
            </a:r>
            <a:endParaRPr lang="ru-RU" sz="3600" dirty="0"/>
          </a:p>
        </p:txBody>
      </p:sp>
      <p:sp>
        <p:nvSpPr>
          <p:cNvPr id="317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CC3300"/>
                </a:solidFill>
              </a:rPr>
              <a:t>7, 16</a:t>
            </a:r>
          </a:p>
        </p:txBody>
      </p:sp>
      <p:sp>
        <p:nvSpPr>
          <p:cNvPr id="1843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43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190875" y="549275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4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475656" y="1106884"/>
            <a:ext cx="748883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Какое число записано римскими цифрами  </a:t>
            </a:r>
            <a:r>
              <a:rPr lang="en-US" sz="3600" b="1" dirty="0">
                <a:latin typeface="Times New Roman" pitchFamily="18" charset="0"/>
              </a:rPr>
              <a:t>MCMXCIX</a:t>
            </a:r>
            <a:r>
              <a:rPr lang="ru-RU" sz="3200" b="1" dirty="0"/>
              <a:t>?</a:t>
            </a:r>
          </a:p>
        </p:txBody>
      </p:sp>
      <p:sp>
        <p:nvSpPr>
          <p:cNvPr id="3277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516563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>
              <a:solidFill>
                <a:srgbClr val="CC3300"/>
              </a:solidFill>
            </a:endParaRPr>
          </a:p>
        </p:txBody>
      </p:sp>
      <p:sp>
        <p:nvSpPr>
          <p:cNvPr id="1946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50825" y="3141663"/>
            <a:ext cx="88931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M(1000)CM(1000-100)XC(100-10)IX(10-1) → </a:t>
            </a:r>
            <a:r>
              <a:rPr lang="en-US" sz="4400" b="1" dirty="0">
                <a:solidFill>
                  <a:srgbClr val="FF0000"/>
                </a:solidFill>
              </a:rPr>
              <a:t>1999</a:t>
            </a:r>
          </a:p>
        </p:txBody>
      </p:sp>
      <p:pic>
        <p:nvPicPr>
          <p:cNvPr id="9" name="Рисунок 8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143125" cy="619125"/>
          </a:xfrm>
          <a:prstGeom prst="rect">
            <a:avLst/>
          </a:prstGeom>
        </p:spPr>
      </p:pic>
      <p:pic>
        <p:nvPicPr>
          <p:cNvPr id="10" name="Рисунок 9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0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7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59113" y="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ВОПРОС № 5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82986" y="599547"/>
            <a:ext cx="75610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Было 53 яблока. После того как каждое из них разрезали пополам, стало 136 половинок. В системе счисления с каким основанием вели счет?</a:t>
            </a:r>
            <a:endParaRPr lang="ru-RU" sz="3200" dirty="0"/>
          </a:p>
        </p:txBody>
      </p:sp>
      <p:sp>
        <p:nvSpPr>
          <p:cNvPr id="2048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213" y="5445125"/>
            <a:ext cx="2808287" cy="1152525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CC3300"/>
                </a:solidFill>
              </a:rPr>
              <a:t>ОТВЕТ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9750" y="2565400"/>
            <a:ext cx="8280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В системе счисления с основанием   </a:t>
            </a:r>
            <a:r>
              <a:rPr lang="ru-RU" sz="4000" b="1" dirty="0">
                <a:solidFill>
                  <a:srgbClr val="FF0000"/>
                </a:solidFill>
              </a:rPr>
              <a:t>7</a:t>
            </a:r>
          </a:p>
          <a:p>
            <a:pPr>
              <a:lnSpc>
                <a:spcPct val="6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  53</a:t>
            </a:r>
          </a:p>
          <a:p>
            <a:pPr>
              <a:lnSpc>
                <a:spcPct val="6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+        5+5=10     10-7=3 и 1 в уме</a:t>
            </a:r>
          </a:p>
          <a:p>
            <a:pPr>
              <a:lnSpc>
                <a:spcPct val="6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  53</a:t>
            </a:r>
          </a:p>
          <a:p>
            <a:pPr>
              <a:lnSpc>
                <a:spcPct val="6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____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136</a:t>
            </a:r>
          </a:p>
        </p:txBody>
      </p:sp>
      <p:pic>
        <p:nvPicPr>
          <p:cNvPr id="8" name="Рисунок 7" descr="timer 01m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9924"/>
            <a:ext cx="2143125" cy="619125"/>
          </a:xfrm>
          <a:prstGeom prst="rect">
            <a:avLst/>
          </a:prstGeom>
        </p:spPr>
      </p:pic>
      <p:pic>
        <p:nvPicPr>
          <p:cNvPr id="9" name="Рисунок 8" descr="clock-ic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733256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45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3805" grpId="0"/>
    </p:bldLst>
  </p:timing>
</p:sld>
</file>

<file path=ppt/theme/theme1.xml><?xml version="1.0" encoding="utf-8"?>
<a:theme xmlns:a="http://schemas.openxmlformats.org/drawingml/2006/main" name="I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.pot [Режим совместимости]" id="{4C059710-3681-4706-891F-A663AC38F9DB}" vid="{09DA268D-4CB4-47B7-AA88-A22466B554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1800</Words>
  <Application>Microsoft Office PowerPoint</Application>
  <PresentationFormat>Экран (4:3)</PresentationFormat>
  <Paragraphs>331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8" baseType="lpstr">
      <vt:lpstr>a_AlbionicTitulInfl</vt:lpstr>
      <vt:lpstr>a_BodoniOrtoTitul</vt:lpstr>
      <vt:lpstr>Arial</vt:lpstr>
      <vt:lpstr>Arial Black</vt:lpstr>
      <vt:lpstr>Ariston</vt:lpstr>
      <vt:lpstr>Bell MT</vt:lpstr>
      <vt:lpstr>Bookman Old Style</vt:lpstr>
      <vt:lpstr>Calibri</vt:lpstr>
      <vt:lpstr>Cambria Math</vt:lpstr>
      <vt:lpstr>Comic Sans MS</vt:lpstr>
      <vt:lpstr>inherit</vt:lpstr>
      <vt:lpstr>Monotype Corsiva</vt:lpstr>
      <vt:lpstr>Times New Roman</vt:lpstr>
      <vt:lpstr>IT</vt:lpstr>
      <vt:lpstr>IT-ТУРНИР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PowerPoint</dc:title>
  <dc:creator>ProPowerPoint.Ru</dc:creator>
  <dc:description>http://propowerpoint.ru - Бесплатные шаблоны для презентаций. Полезные советы и уроки  PowerPoint .</dc:description>
  <cp:lastModifiedBy>Guest</cp:lastModifiedBy>
  <cp:revision>10</cp:revision>
  <dcterms:created xsi:type="dcterms:W3CDTF">2013-02-18T16:14:50Z</dcterms:created>
  <dcterms:modified xsi:type="dcterms:W3CDTF">2023-02-02T05:56:55Z</dcterms:modified>
</cp:coreProperties>
</file>