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7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6718" y="1447800"/>
            <a:ext cx="10747331" cy="3329581"/>
          </a:xfrm>
        </p:spPr>
        <p:txBody>
          <a:bodyPr anchor="ctr"/>
          <a:lstStyle/>
          <a:p>
            <a:pPr algn="ctr"/>
            <a:r>
              <a:rPr lang="ru-RU" sz="5400" dirty="0" smtClean="0"/>
              <a:t>Политический лидер «восточного» или «западного» типа: кто из них ближе России?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81535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Назарба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1" y="1566727"/>
            <a:ext cx="5585481" cy="40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/>
          <a:stretch/>
        </p:blipFill>
        <p:spPr bwMode="auto">
          <a:xfrm>
            <a:off x="6046923" y="1567543"/>
            <a:ext cx="5715000" cy="40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Лидер восточного типа: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приоритет государства над личностью;</a:t>
            </a:r>
          </a:p>
          <a:p>
            <a:r>
              <a:rPr lang="ru-RU" sz="2800" dirty="0" smtClean="0"/>
              <a:t>патриархальность</a:t>
            </a:r>
            <a:endParaRPr lang="ru-RU" sz="2800" dirty="0"/>
          </a:p>
          <a:p>
            <a:r>
              <a:rPr lang="ru-RU" sz="2800" dirty="0" smtClean="0"/>
              <a:t>слабо </a:t>
            </a:r>
            <a:r>
              <a:rPr lang="ru-RU" sz="2800" dirty="0"/>
              <a:t>выраженная ценность прав и свобод личности;</a:t>
            </a:r>
          </a:p>
          <a:p>
            <a:r>
              <a:rPr lang="ru-RU" sz="2800" dirty="0" smtClean="0"/>
              <a:t>значительная </a:t>
            </a:r>
            <a:r>
              <a:rPr lang="ru-RU" sz="2800" dirty="0"/>
              <a:t>роль традиции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6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397726"/>
            <a:ext cx="9353006" cy="2844078"/>
          </a:xfrm>
        </p:spPr>
        <p:txBody>
          <a:bodyPr/>
          <a:lstStyle/>
          <a:p>
            <a:pPr algn="ctr"/>
            <a:r>
              <a:rPr lang="ru-RU" sz="6000" dirty="0" smtClean="0"/>
              <a:t>Политический лидер современной России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3" y="308701"/>
            <a:ext cx="3596155" cy="252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3931920" y="1397725"/>
            <a:ext cx="7842839" cy="526433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800" dirty="0" smtClean="0"/>
              <a:t>«…Когда </a:t>
            </a:r>
            <a:r>
              <a:rPr lang="ru-RU" sz="2800" dirty="0"/>
              <a:t>противники Трампа заговорили о связи его с Путиным, они уловили несколько общих важных для них черт: недовольство современностью,  нелюбовь к стеснениям политической </a:t>
            </a:r>
            <a:r>
              <a:rPr lang="ru-RU" sz="2800" dirty="0" smtClean="0"/>
              <a:t>корректности. Трамп </a:t>
            </a:r>
            <a:r>
              <a:rPr lang="ru-RU" sz="2800" dirty="0"/>
              <a:t>– веселый и шумный, а Путин – тихий и собранный, хотя оба быстро заводятся и любят нарушать речевые запреты. Но и русский тип харизмы тише западного. Он предполагает некоторую тайну, </a:t>
            </a:r>
            <a:r>
              <a:rPr lang="ru-RU" sz="2800" dirty="0" smtClean="0"/>
              <a:t>недосказанность. </a:t>
            </a:r>
            <a:r>
              <a:rPr lang="ru-RU" sz="2800" dirty="0"/>
              <a:t>Даже народный властитель в государстве византийского типа не может быть слишком открыт, ведь он всегда немножко ангел, посланник неба…»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Андрей </a:t>
            </a:r>
            <a:r>
              <a:rPr lang="ru-RU" dirty="0"/>
              <a:t>Мовчан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Директор </a:t>
            </a:r>
            <a:r>
              <a:rPr lang="ru-RU" dirty="0"/>
              <a:t>программы «Экономическая политика»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Московского </a:t>
            </a:r>
            <a:r>
              <a:rPr lang="ru-RU" dirty="0"/>
              <a:t>Центра Карнеги. </a:t>
            </a:r>
          </a:p>
          <a:p>
            <a:endParaRPr lang="ru-RU" dirty="0"/>
          </a:p>
        </p:txBody>
      </p:sp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5846" r="8536" b="8536"/>
          <a:stretch/>
        </p:blipFill>
        <p:spPr bwMode="auto">
          <a:xfrm>
            <a:off x="194763" y="2956047"/>
            <a:ext cx="3596155" cy="35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8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8355" y="2172534"/>
            <a:ext cx="9422836" cy="1063975"/>
          </a:xfrm>
        </p:spPr>
        <p:txBody>
          <a:bodyPr/>
          <a:lstStyle/>
          <a:p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Политический лидер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8" y="3236509"/>
            <a:ext cx="9030950" cy="2179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– политик, способный изменить ход политических событий и направленность политических процессов.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637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Какими качествами должен обладать политический лидер?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i="1" dirty="0" smtClean="0"/>
              <a:t>решительность</a:t>
            </a:r>
            <a:r>
              <a:rPr lang="ru-RU" sz="2400" dirty="0"/>
              <a:t>, </a:t>
            </a:r>
            <a:r>
              <a:rPr lang="ru-RU" sz="2400" i="1" dirty="0"/>
              <a:t>сила воли</a:t>
            </a:r>
            <a:r>
              <a:rPr lang="ru-RU" sz="2400" dirty="0"/>
              <a:t> </a:t>
            </a:r>
            <a:r>
              <a:rPr lang="ru-RU" sz="2400" i="1" dirty="0"/>
              <a:t>и целеустремленность, </a:t>
            </a:r>
            <a:endParaRPr lang="ru-RU" sz="2400" dirty="0"/>
          </a:p>
          <a:p>
            <a:pPr lvl="0"/>
            <a:r>
              <a:rPr lang="ru-RU" sz="2400" i="1" dirty="0"/>
              <a:t>острый ум</a:t>
            </a:r>
            <a:r>
              <a:rPr lang="ru-RU" sz="2400" dirty="0"/>
              <a:t>, </a:t>
            </a:r>
            <a:r>
              <a:rPr lang="ru-RU" sz="2400" i="1" dirty="0"/>
              <a:t>хорошее образование,</a:t>
            </a:r>
            <a:endParaRPr lang="ru-RU" sz="2400" dirty="0"/>
          </a:p>
          <a:p>
            <a:pPr lvl="0"/>
            <a:r>
              <a:rPr lang="ru-RU" sz="2400" i="1" dirty="0"/>
              <a:t>незаурядные организаторские способности,</a:t>
            </a:r>
            <a:endParaRPr lang="ru-RU" sz="2400" dirty="0"/>
          </a:p>
          <a:p>
            <a:pPr lvl="0"/>
            <a:r>
              <a:rPr lang="ru-RU" sz="2400" i="1" dirty="0"/>
              <a:t>готовность брать на себя ответственность.</a:t>
            </a:r>
            <a:endParaRPr lang="ru-RU" sz="2400" dirty="0"/>
          </a:p>
          <a:p>
            <a:pPr lvl="0"/>
            <a:r>
              <a:rPr lang="ru-RU" sz="2400" dirty="0"/>
              <a:t>общительность, ораторские способности</a:t>
            </a:r>
          </a:p>
          <a:p>
            <a:pPr lvl="0"/>
            <a:r>
              <a:rPr lang="ru-RU" sz="2400" i="1" dirty="0" smtClean="0"/>
              <a:t>способность </a:t>
            </a:r>
            <a:r>
              <a:rPr lang="ru-RU" sz="2400" i="1" dirty="0"/>
              <a:t>влиять на </a:t>
            </a:r>
            <a:r>
              <a:rPr lang="ru-RU" sz="2400" i="1" dirty="0" smtClean="0"/>
              <a:t>людей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473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политического лидера.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ru-RU" sz="2800" dirty="0"/>
          </a:p>
          <a:p>
            <a:pPr lvl="0"/>
            <a:r>
              <a:rPr lang="ru-RU" sz="2800" dirty="0"/>
              <a:t>Стратегическая функция</a:t>
            </a:r>
          </a:p>
          <a:p>
            <a:pPr lvl="0"/>
            <a:r>
              <a:rPr lang="ru-RU" sz="2800" dirty="0"/>
              <a:t>Организаторская функция</a:t>
            </a:r>
          </a:p>
          <a:p>
            <a:pPr lvl="0"/>
            <a:r>
              <a:rPr lang="ru-RU" sz="2800" dirty="0"/>
              <a:t>Коммуникативная функция</a:t>
            </a:r>
          </a:p>
          <a:p>
            <a:pPr lvl="0"/>
            <a:r>
              <a:rPr lang="ru-RU" sz="2800" dirty="0"/>
              <a:t>Координационная </a:t>
            </a:r>
            <a:r>
              <a:rPr lang="ru-RU" sz="2800" dirty="0" smtClean="0"/>
              <a:t>функция</a:t>
            </a:r>
          </a:p>
          <a:p>
            <a:pPr lvl="0"/>
            <a:r>
              <a:rPr lang="ru-RU" sz="2800" dirty="0" smtClean="0"/>
              <a:t>Мобилизационная функция</a:t>
            </a:r>
          </a:p>
          <a:p>
            <a:pPr lvl="0"/>
            <a:r>
              <a:rPr lang="ru-RU" sz="2800" dirty="0" smtClean="0"/>
              <a:t>Интегративная функция</a:t>
            </a:r>
          </a:p>
          <a:p>
            <a:pPr lvl="0"/>
            <a:endParaRPr lang="ru-RU" sz="2800" dirty="0" smtClean="0"/>
          </a:p>
          <a:p>
            <a:pPr marL="0" lv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70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Типология лидерства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63931"/>
            <a:ext cx="6094324" cy="413914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/>
              <a:t>Концепция Макса </a:t>
            </a:r>
            <a:r>
              <a:rPr lang="ru-RU" sz="3200" b="1" dirty="0" smtClean="0"/>
              <a:t>Вебера</a:t>
            </a:r>
          </a:p>
          <a:p>
            <a:pPr marL="0" indent="0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i="1" dirty="0" smtClean="0"/>
              <a:t>Традиционное </a:t>
            </a:r>
            <a:r>
              <a:rPr lang="ru-RU" sz="2800" i="1" dirty="0"/>
              <a:t>лидерство</a:t>
            </a:r>
            <a:endParaRPr lang="ru-RU" sz="2800" dirty="0"/>
          </a:p>
          <a:p>
            <a:r>
              <a:rPr lang="ru-RU" sz="2800" i="1" dirty="0" smtClean="0"/>
              <a:t>Рационально-легальное </a:t>
            </a:r>
            <a:r>
              <a:rPr lang="ru-RU" sz="2800" i="1" dirty="0"/>
              <a:t>лидерство</a:t>
            </a:r>
            <a:endParaRPr lang="ru-RU" sz="2800" dirty="0"/>
          </a:p>
          <a:p>
            <a:r>
              <a:rPr lang="ru-RU" sz="2800" i="1" dirty="0"/>
              <a:t>Харизматическое лидерство</a:t>
            </a:r>
            <a:endParaRPr lang="ru-RU" sz="2800" dirty="0"/>
          </a:p>
        </p:txBody>
      </p:sp>
      <p:pic>
        <p:nvPicPr>
          <p:cNvPr id="2050" name="Picture 2" descr="Картинки по запросу Макс веб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78" y="1714687"/>
            <a:ext cx="4221389" cy="42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Типология лидерства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2039855"/>
            <a:ext cx="5911443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Концепция Маргарет </a:t>
            </a:r>
            <a:r>
              <a:rPr lang="ru-RU" sz="2800" b="1" dirty="0" err="1" smtClean="0"/>
              <a:t>Херманн</a:t>
            </a:r>
            <a:endParaRPr lang="ru-RU" sz="2800" b="1" dirty="0" smtClean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Лидер - знаменосец</a:t>
            </a:r>
          </a:p>
          <a:p>
            <a:r>
              <a:rPr lang="ru-RU" sz="2800" dirty="0"/>
              <a:t>Лидер - служитель</a:t>
            </a:r>
          </a:p>
          <a:p>
            <a:r>
              <a:rPr lang="ru-RU" sz="2800" dirty="0"/>
              <a:t>Лидер - торговец</a:t>
            </a:r>
          </a:p>
          <a:p>
            <a:r>
              <a:rPr lang="ru-RU" sz="2800" dirty="0"/>
              <a:t>Лидер - пожарный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t="23049" r="57237" b="3618"/>
          <a:stretch/>
        </p:blipFill>
        <p:spPr>
          <a:xfrm>
            <a:off x="7132320" y="1423852"/>
            <a:ext cx="359228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0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7" y="2725655"/>
            <a:ext cx="11051176" cy="1400530"/>
          </a:xfrm>
        </p:spPr>
        <p:txBody>
          <a:bodyPr/>
          <a:lstStyle/>
          <a:p>
            <a:pPr algn="ctr"/>
            <a:r>
              <a:rPr lang="ru-RU" dirty="0"/>
              <a:t>Лидер западного или восточного типа: кто из них ближе России?</a:t>
            </a:r>
          </a:p>
        </p:txBody>
      </p:sp>
    </p:spTree>
    <p:extLst>
      <p:ext uri="{BB962C8B-B14F-4D97-AF65-F5344CB8AC3E}">
        <p14:creationId xmlns:p14="http://schemas.microsoft.com/office/powerpoint/2010/main" val="17382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4" y="679269"/>
            <a:ext cx="4080113" cy="56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мерк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81" y="1763486"/>
            <a:ext cx="7173605" cy="46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4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Лидер западного типа: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отношение </a:t>
            </a:r>
            <a:r>
              <a:rPr lang="ru-RU" sz="2800" dirty="0"/>
              <a:t>к государству как инструменту реализации интересов общества;</a:t>
            </a:r>
          </a:p>
          <a:p>
            <a:r>
              <a:rPr lang="ru-RU" sz="2800" dirty="0" smtClean="0"/>
              <a:t>Приоритет личности </a:t>
            </a:r>
            <a:r>
              <a:rPr lang="ru-RU" sz="2800" dirty="0"/>
              <a:t>перед государством;</a:t>
            </a:r>
          </a:p>
          <a:p>
            <a:r>
              <a:rPr lang="ru-RU" sz="2800" dirty="0" smtClean="0"/>
              <a:t>признание </a:t>
            </a:r>
            <a:r>
              <a:rPr lang="ru-RU" sz="2800" dirty="0"/>
              <a:t>политического и идеологического </a:t>
            </a:r>
            <a:r>
              <a:rPr lang="ru-RU" sz="2800" dirty="0" smtClean="0"/>
              <a:t>плюрализма</a:t>
            </a:r>
            <a:endParaRPr lang="ru-RU" sz="2800" dirty="0"/>
          </a:p>
          <a:p>
            <a:r>
              <a:rPr lang="ru-RU" sz="2800" dirty="0" smtClean="0"/>
              <a:t>понимание </a:t>
            </a:r>
            <a:r>
              <a:rPr lang="ru-RU" sz="2800" dirty="0"/>
              <a:t>политики как </a:t>
            </a:r>
            <a:r>
              <a:rPr lang="ru-RU" sz="2800" dirty="0" smtClean="0"/>
              <a:t>конкуренции.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653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209</Words>
  <Application>Microsoft Office PowerPoint</Application>
  <PresentationFormat>Произвольный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Политический лидер «восточного» или «западного» типа: кто из них ближе России?</vt:lpstr>
      <vt:lpstr>Политический лидер </vt:lpstr>
      <vt:lpstr>Какими качествами должен обладать политический лидер? </vt:lpstr>
      <vt:lpstr>Функции политического лидера.</vt:lpstr>
      <vt:lpstr>Типология лидерства</vt:lpstr>
      <vt:lpstr>Типология лидерства</vt:lpstr>
      <vt:lpstr>Лидер западного или восточного типа: кто из них ближе России?</vt:lpstr>
      <vt:lpstr>Презентация PowerPoint</vt:lpstr>
      <vt:lpstr>Лидер западного типа: </vt:lpstr>
      <vt:lpstr>Презентация PowerPoint</vt:lpstr>
      <vt:lpstr>Лидер восточного типа:</vt:lpstr>
      <vt:lpstr>Политический лидер современной России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Политический лидер</dc:title>
  <dc:creator>Николай Соловьев</dc:creator>
  <cp:lastModifiedBy>Соловьев Н</cp:lastModifiedBy>
  <cp:revision>13</cp:revision>
  <dcterms:created xsi:type="dcterms:W3CDTF">2016-11-22T18:31:37Z</dcterms:created>
  <dcterms:modified xsi:type="dcterms:W3CDTF">2019-01-30T04:17:44Z</dcterms:modified>
</cp:coreProperties>
</file>