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7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4" r:id="rId21"/>
    <p:sldId id="275" r:id="rId22"/>
    <p:sldId id="276" r:id="rId23"/>
    <p:sldId id="277" r:id="rId24"/>
    <p:sldId id="279" r:id="rId25"/>
    <p:sldId id="291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00"/>
    <a:srgbClr val="99FF66"/>
    <a:srgbClr val="000099"/>
    <a:srgbClr val="FF0000"/>
    <a:srgbClr val="990099"/>
    <a:srgbClr val="FF66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2" autoAdjust="0"/>
    <p:restoredTop sz="98451" autoAdjust="0"/>
  </p:normalViewPr>
  <p:slideViewPr>
    <p:cSldViewPr snapToGrid="0">
      <p:cViewPr varScale="1">
        <p:scale>
          <a:sx n="155" d="100"/>
          <a:sy n="155" d="100"/>
        </p:scale>
        <p:origin x="202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2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8C24F75-7D7B-4105-B640-6AA792A132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35CD7B3-73B0-466A-BAC4-0BE4B97A08D6}" type="slidenum">
              <a:rPr lang="ru-RU" altLang="ru-RU" smtClean="0">
                <a:latin typeface="Arial" panose="020B0604020202020204" pitchFamily="34" charset="0"/>
              </a:rPr>
              <a:pPr/>
              <a:t>28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9 h 154"/>
                  <a:gd name="T2" fmla="*/ 6 w 144"/>
                  <a:gd name="T3" fmla="*/ 14 h 154"/>
                  <a:gd name="T4" fmla="*/ 12 w 144"/>
                  <a:gd name="T5" fmla="*/ 11 h 154"/>
                  <a:gd name="T6" fmla="*/ 7 w 144"/>
                  <a:gd name="T7" fmla="*/ 5 h 154"/>
                  <a:gd name="T8" fmla="*/ 11 w 144"/>
                  <a:gd name="T9" fmla="*/ 3 h 154"/>
                  <a:gd name="T10" fmla="*/ 12 w 144"/>
                  <a:gd name="T11" fmla="*/ 5 h 154"/>
                  <a:gd name="T12" fmla="*/ 15 w 144"/>
                  <a:gd name="T13" fmla="*/ 4 h 154"/>
                  <a:gd name="T14" fmla="*/ 10 w 144"/>
                  <a:gd name="T15" fmla="*/ 0 h 154"/>
                  <a:gd name="T16" fmla="*/ 4 w 144"/>
                  <a:gd name="T17" fmla="*/ 3 h 154"/>
                  <a:gd name="T18" fmla="*/ 9 w 144"/>
                  <a:gd name="T19" fmla="*/ 10 h 154"/>
                  <a:gd name="T20" fmla="*/ 3 w 144"/>
                  <a:gd name="T21" fmla="*/ 9 h 154"/>
                  <a:gd name="T22" fmla="*/ 0 w 144"/>
                  <a:gd name="T23" fmla="*/ 9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</p:grpSp>
      <p:sp>
        <p:nvSpPr>
          <p:cNvPr id="10152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153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C2DB10F-0D2E-4DBF-85DE-EC88605B76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031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1EE9-111F-4F75-94DB-6345E9FD14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952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1FB27-EB5B-4CA4-B343-80FB006D7B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5925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7B8CB-8ADC-46D4-ABE8-3ABEEEFB83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56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2477E-03A4-44A9-96CD-DF10B941FC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453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89F3F-50E4-484C-8F41-9BCC421F12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355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520CB-39A0-4298-9FFE-52D0FC62E9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6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04846-475B-4A98-ADF4-24C5D3AA74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288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0C53F-25C1-4240-9705-C2779ADA08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209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FB246-E134-4904-A7CF-08279C32E0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33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AF940-F826-4396-BBAD-0201C6BFF1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99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2DBBF-DB2A-4FE0-9077-9A6EA62F7D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34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9 h 154"/>
                  <a:gd name="T2" fmla="*/ 6 w 144"/>
                  <a:gd name="T3" fmla="*/ 14 h 154"/>
                  <a:gd name="T4" fmla="*/ 12 w 144"/>
                  <a:gd name="T5" fmla="*/ 11 h 154"/>
                  <a:gd name="T6" fmla="*/ 7 w 144"/>
                  <a:gd name="T7" fmla="*/ 5 h 154"/>
                  <a:gd name="T8" fmla="*/ 11 w 144"/>
                  <a:gd name="T9" fmla="*/ 3 h 154"/>
                  <a:gd name="T10" fmla="*/ 12 w 144"/>
                  <a:gd name="T11" fmla="*/ 5 h 154"/>
                  <a:gd name="T12" fmla="*/ 15 w 144"/>
                  <a:gd name="T13" fmla="*/ 4 h 154"/>
                  <a:gd name="T14" fmla="*/ 10 w 144"/>
                  <a:gd name="T15" fmla="*/ 0 h 154"/>
                  <a:gd name="T16" fmla="*/ 4 w 144"/>
                  <a:gd name="T17" fmla="*/ 3 h 154"/>
                  <a:gd name="T18" fmla="*/ 9 w 144"/>
                  <a:gd name="T19" fmla="*/ 10 h 154"/>
                  <a:gd name="T20" fmla="*/ 3 w 144"/>
                  <a:gd name="T21" fmla="*/ 9 h 154"/>
                  <a:gd name="T22" fmla="*/ 0 w 144"/>
                  <a:gd name="T23" fmla="*/ 9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50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050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</p:grpSp>
      <p:sp>
        <p:nvSpPr>
          <p:cNvPr id="10050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050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050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050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214CC2-5D4A-4E21-81F1-FC6884BCF1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050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slide" Target="slide20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3.xml"/><Relationship Id="rId17" Type="http://schemas.openxmlformats.org/officeDocument/2006/relationships/slide" Target="slide15.xml"/><Relationship Id="rId25" Type="http://schemas.openxmlformats.org/officeDocument/2006/relationships/slide" Target="slide19.xml"/><Relationship Id="rId33" Type="http://schemas.openxmlformats.org/officeDocument/2006/relationships/slide" Target="slide33.xml"/><Relationship Id="rId2" Type="http://schemas.openxmlformats.org/officeDocument/2006/relationships/slide" Target="slide3.xml"/><Relationship Id="rId16" Type="http://schemas.openxmlformats.org/officeDocument/2006/relationships/slide" Target="slide16.xml"/><Relationship Id="rId20" Type="http://schemas.openxmlformats.org/officeDocument/2006/relationships/slide" Target="slide22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2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5" Type="http://schemas.openxmlformats.org/officeDocument/2006/relationships/slide" Target="slide6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28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1.xml"/><Relationship Id="rId31" Type="http://schemas.openxmlformats.org/officeDocument/2006/relationships/slide" Target="slide31.xml"/><Relationship Id="rId4" Type="http://schemas.openxmlformats.org/officeDocument/2006/relationships/slide" Target="slide5.xml"/><Relationship Id="rId9" Type="http://schemas.openxmlformats.org/officeDocument/2006/relationships/slide" Target="slide7.xml"/><Relationship Id="rId14" Type="http://schemas.openxmlformats.org/officeDocument/2006/relationships/slide" Target="slide18.xml"/><Relationship Id="rId22" Type="http://schemas.openxmlformats.org/officeDocument/2006/relationships/slide" Target="slide26.xml"/><Relationship Id="rId27" Type="http://schemas.openxmlformats.org/officeDocument/2006/relationships/slide" Target="slide28.xml"/><Relationship Id="rId30" Type="http://schemas.openxmlformats.org/officeDocument/2006/relationships/slide" Target="slide34.xml"/><Relationship Id="rId8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og1202\YandexDisk\&#1044;&#1077;&#1085;&#1100;%20&#1085;&#1072;&#1091;&#1082;&#1080;\Chaikovsky-1.wma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jpeg"/><Relationship Id="rId18" Type="http://schemas.openxmlformats.org/officeDocument/2006/relationships/slide" Target="slide14.xml"/><Relationship Id="rId26" Type="http://schemas.openxmlformats.org/officeDocument/2006/relationships/slide" Target="slide23.xml"/><Relationship Id="rId21" Type="http://schemas.openxmlformats.org/officeDocument/2006/relationships/slide" Target="slide16.xml"/><Relationship Id="rId34" Type="http://schemas.openxmlformats.org/officeDocument/2006/relationships/slide" Target="slide30.xml"/><Relationship Id="rId7" Type="http://schemas.openxmlformats.org/officeDocument/2006/relationships/image" Target="../media/image2.jpeg"/><Relationship Id="rId12" Type="http://schemas.openxmlformats.org/officeDocument/2006/relationships/slide" Target="slide7.xml"/><Relationship Id="rId17" Type="http://schemas.openxmlformats.org/officeDocument/2006/relationships/slide" Target="slide13.xml"/><Relationship Id="rId25" Type="http://schemas.openxmlformats.org/officeDocument/2006/relationships/slide" Target="slide22.xml"/><Relationship Id="rId33" Type="http://schemas.openxmlformats.org/officeDocument/2006/relationships/slide" Target="slide29.xml"/><Relationship Id="rId38" Type="http://schemas.openxmlformats.org/officeDocument/2006/relationships/slide" Target="slide33.xml"/><Relationship Id="rId2" Type="http://schemas.openxmlformats.org/officeDocument/2006/relationships/slide" Target="slide3.xml"/><Relationship Id="rId16" Type="http://schemas.openxmlformats.org/officeDocument/2006/relationships/slide" Target="slide12.xml"/><Relationship Id="rId20" Type="http://schemas.openxmlformats.org/officeDocument/2006/relationships/slide" Target="slide17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slide" Target="slide8.xml"/><Relationship Id="rId24" Type="http://schemas.openxmlformats.org/officeDocument/2006/relationships/slide" Target="slide21.xml"/><Relationship Id="rId32" Type="http://schemas.openxmlformats.org/officeDocument/2006/relationships/slide" Target="slide28.xml"/><Relationship Id="rId37" Type="http://schemas.openxmlformats.org/officeDocument/2006/relationships/slide" Target="slide32.xml"/><Relationship Id="rId5" Type="http://schemas.openxmlformats.org/officeDocument/2006/relationships/slide" Target="slide6.xml"/><Relationship Id="rId15" Type="http://schemas.openxmlformats.org/officeDocument/2006/relationships/slide" Target="slide11.xml"/><Relationship Id="rId23" Type="http://schemas.openxmlformats.org/officeDocument/2006/relationships/slide" Target="slide20.xml"/><Relationship Id="rId28" Type="http://schemas.openxmlformats.org/officeDocument/2006/relationships/slide" Target="slide25.xml"/><Relationship Id="rId36" Type="http://schemas.openxmlformats.org/officeDocument/2006/relationships/slide" Target="slide31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31" Type="http://schemas.openxmlformats.org/officeDocument/2006/relationships/slide" Target="slide27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image" Target="../media/image5.jpeg"/><Relationship Id="rId22" Type="http://schemas.openxmlformats.org/officeDocument/2006/relationships/slide" Target="slide15.xml"/><Relationship Id="rId27" Type="http://schemas.openxmlformats.org/officeDocument/2006/relationships/slide" Target="slide26.xml"/><Relationship Id="rId30" Type="http://schemas.openxmlformats.org/officeDocument/2006/relationships/slide" Target="slide19.xml"/><Relationship Id="rId35" Type="http://schemas.openxmlformats.org/officeDocument/2006/relationships/slide" Target="slide34.xml"/><Relationship Id="rId8" Type="http://schemas.openxmlformats.org/officeDocument/2006/relationships/image" Target="../media/image3.jpeg"/><Relationship Id="rId3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2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kog1202\YandexDisk\&#1044;&#1077;&#1085;&#1100;%20&#1085;&#1072;&#1091;&#1082;&#1080;\&#1048;&#1074;&#1072;&#1085;%20&#1042;&#1072;&#1089;&#1080;&#1083;&#1100;&#1077;&#1074;&#1080;&#1095;.wmv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91" name="Group 111"/>
          <p:cNvGrpSpPr>
            <a:grpSpLocks/>
          </p:cNvGrpSpPr>
          <p:nvPr/>
        </p:nvGrpSpPr>
        <p:grpSpPr bwMode="auto">
          <a:xfrm>
            <a:off x="1692275" y="547688"/>
            <a:ext cx="5759450" cy="5761037"/>
            <a:chOff x="1066" y="345"/>
            <a:chExt cx="3628" cy="3629"/>
          </a:xfrm>
        </p:grpSpPr>
        <p:sp>
          <p:nvSpPr>
            <p:cNvPr id="4101" name="AutoShape 5">
              <a:hlinkClick r:id="rId2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066" y="3521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02" name="AutoShape 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20" y="3521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03" name="AutoShape 7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973" y="3521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04" name="AutoShape 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427" y="3521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05" name="AutoShape 9">
              <a:hlinkClick r:id="rId4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880" y="3521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06" name="AutoShape 1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34" y="3521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07" name="AutoShape 11">
              <a:hlinkClick r:id="rId5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3787" y="3521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08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241" y="3521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09" name="AutoShape 1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066" y="3067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10" name="AutoShape 17">
              <a:hlinkClick r:id="rId6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519" y="3067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11" name="AutoShape 1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974" y="3067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12" name="AutoShape 19">
              <a:hlinkClick r:id="rId7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427" y="3067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13" name="AutoShape 2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880" y="3067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14" name="AutoShape 21">
              <a:hlinkClick r:id="rId8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3333" y="3067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15" name="AutoShape 2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87" y="3067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16" name="AutoShape 23">
              <a:hlinkClick r:id="rId9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4240" y="3067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17" name="AutoShape 29">
              <a:hlinkClick r:id="rId10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066" y="2614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18" name="AutoShape 3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20" y="2614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19" name="AutoShape 31">
              <a:hlinkClick r:id="rId11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973" y="2614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20" name="AutoShape 3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427" y="2614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21" name="AutoShape 33">
              <a:hlinkClick r:id="rId12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880" y="2614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22" name="AutoShape 3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34" y="2614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23" name="AutoShape 35">
              <a:hlinkClick r:id="rId1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3787" y="2614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24" name="AutoShape 3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241" y="2614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25" name="AutoShape 4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067" y="2161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26" name="AutoShape 44">
              <a:hlinkClick r:id="rId14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520" y="2161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27" name="AutoShape 4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975" y="2161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28" name="AutoShape 46">
              <a:hlinkClick r:id="rId15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428" y="2161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29" name="AutoShape 4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881" y="2161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30" name="AutoShape 48">
              <a:hlinkClick r:id="rId16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3334" y="2161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31" name="AutoShape 4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88" y="2161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32" name="AutoShape 50">
              <a:hlinkClick r:id="rId17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4241" y="2161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33" name="AutoShape 55">
              <a:hlinkClick r:id="rId18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066" y="1707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34" name="AutoShape 5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20" y="1707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35" name="AutoShape 57">
              <a:hlinkClick r:id="rId19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973" y="1707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36" name="AutoShape 5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427" y="1707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37" name="AutoShape 59">
              <a:hlinkClick r:id="rId20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880" y="1707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38" name="AutoShape 6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34" y="1707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39" name="AutoShape 61">
              <a:hlinkClick r:id="rId21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3787" y="1707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40" name="AutoShape 6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241" y="1707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41" name="AutoShape 6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066" y="1253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42" name="AutoShape 67">
              <a:hlinkClick r:id="rId22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519" y="1253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43" name="AutoShape 6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974" y="1253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44" name="AutoShape 69">
              <a:hlinkClick r:id="rId2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427" y="1253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45" name="AutoShape 7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880" y="1253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46" name="AutoShape 71">
              <a:hlinkClick r:id="rId24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3333" y="1253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47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87" y="1253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48" name="AutoShape 73">
              <a:hlinkClick r:id="rId25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4240" y="1253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49" name="AutoShape 79">
              <a:hlinkClick r:id="rId26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066" y="800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50" name="AutoShape 8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20" y="800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51" name="AutoShape 81">
              <a:hlinkClick r:id="rId27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973" y="800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52" name="AutoShape 8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427" y="800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53" name="AutoShape 83">
              <a:hlinkClick r:id="rId28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880" y="800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54" name="AutoShape 8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34" y="800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55" name="AutoShape 85">
              <a:hlinkClick r:id="rId29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3787" y="800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56" name="AutoShape 8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241" y="800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57" name="AutoShape 9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066" y="346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58" name="AutoShape 94">
              <a:hlinkClick r:id="rId30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519" y="346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59" name="AutoShape 9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974" y="346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60" name="AutoShape 9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880" y="346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61" name="AutoShape 97">
              <a:hlinkClick r:id="rId31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3333" y="346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62" name="AutoShape 9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87" y="346"/>
              <a:ext cx="453" cy="453"/>
            </a:xfrm>
            <a:prstGeom prst="actionButtonBlank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63" name="AutoShape 101">
              <a:hlinkClick r:id="rId32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4241" y="345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64" name="AutoShape 103">
              <a:hlinkClick r:id="rId3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427" y="345"/>
              <a:ext cx="453" cy="453"/>
            </a:xfrm>
            <a:prstGeom prst="actionButtonBlank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20589" name="WordArt 109"/>
          <p:cNvSpPr>
            <a:spLocks noChangeArrowheads="1" noChangeShapeType="1" noTextEdit="1"/>
          </p:cNvSpPr>
          <p:nvPr/>
        </p:nvSpPr>
        <p:spPr bwMode="auto">
          <a:xfrm>
            <a:off x="2195513" y="1916113"/>
            <a:ext cx="4752975" cy="11096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7796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</a:t>
            </a:r>
          </a:p>
        </p:txBody>
      </p:sp>
      <p:sp>
        <p:nvSpPr>
          <p:cNvPr id="20590" name="WordArt 110"/>
          <p:cNvSpPr>
            <a:spLocks noChangeArrowheads="1" noChangeShapeType="1" noTextEdit="1"/>
          </p:cNvSpPr>
          <p:nvPr/>
        </p:nvSpPr>
        <p:spPr bwMode="auto">
          <a:xfrm>
            <a:off x="2411413" y="3933825"/>
            <a:ext cx="4321175" cy="965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1546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ШАШКИ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46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94300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476375" y="4581525"/>
            <a:ext cx="64770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1476375" y="5373688"/>
            <a:ext cx="647700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1476375" y="6165850"/>
            <a:ext cx="647700" cy="5762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2051050" y="4652963"/>
            <a:ext cx="554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«Мазепа»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2124075" y="5445125"/>
            <a:ext cx="5761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«Иоланта»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2124075" y="6237288"/>
            <a:ext cx="5761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«Пиковая дама»</a:t>
            </a:r>
          </a:p>
        </p:txBody>
      </p:sp>
      <p:sp>
        <p:nvSpPr>
          <p:cNvPr id="6247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6057900"/>
            <a:ext cx="863600" cy="684213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3323" name="Text Box 16"/>
          <p:cNvSpPr txBox="1">
            <a:spLocks noChangeArrowheads="1"/>
          </p:cNvSpPr>
          <p:nvPr/>
        </p:nvSpPr>
        <p:spPr bwMode="auto">
          <a:xfrm>
            <a:off x="4140200" y="549275"/>
            <a:ext cx="453707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>
                <a:latin typeface="Garamond" panose="02020404030301010803" pitchFamily="18" charset="0"/>
              </a:rPr>
              <a:t>Какая опера П.И.Чайковского была создана не по мотивам пушкинских произведений?</a:t>
            </a:r>
          </a:p>
        </p:txBody>
      </p:sp>
      <p:pic>
        <p:nvPicPr>
          <p:cNvPr id="13324" name="Picture 25"/>
          <p:cNvPicPr>
            <a:picLocks noChangeAspect="1" noChangeArrowheads="1"/>
          </p:cNvPicPr>
          <p:nvPr/>
        </p:nvPicPr>
        <p:blipFill>
          <a:blip r:embed="rId3">
            <a:lum contras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2782888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90" name="Rectangle 26"/>
          <p:cNvSpPr>
            <a:spLocks noChangeArrowheads="1"/>
          </p:cNvSpPr>
          <p:nvPr/>
        </p:nvSpPr>
        <p:spPr bwMode="auto">
          <a:xfrm>
            <a:off x="1476375" y="3789363"/>
            <a:ext cx="647700" cy="5762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2124075" y="3860800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«Евгений Онегин»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6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76"/>
                  </p:tgtEl>
                </p:cond>
              </p:nextCondLst>
            </p:seq>
          </p:childTnLst>
        </p:cTn>
      </p:par>
    </p:tnLst>
    <p:bldLst>
      <p:bldP spid="62473" grpId="0"/>
      <p:bldP spid="62474" grpId="0"/>
      <p:bldP spid="62475" grpId="0"/>
      <p:bldP spid="624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65113" y="1708150"/>
            <a:ext cx="8628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>
                <a:latin typeface="Garamond" panose="02020404030301010803" pitchFamily="18" charset="0"/>
              </a:rPr>
              <a:t>Какого литературного журнала не было в </a:t>
            </a:r>
            <a:r>
              <a:rPr lang="en-US" altLang="ru-RU" sz="2800" b="1" i="1">
                <a:latin typeface="Garamond" panose="02020404030301010803" pitchFamily="18" charset="0"/>
              </a:rPr>
              <a:t>XIX</a:t>
            </a:r>
            <a:r>
              <a:rPr lang="ru-RU" altLang="ru-RU" sz="2800" b="1" i="1">
                <a:latin typeface="Garamond" panose="02020404030301010803" pitchFamily="18" charset="0"/>
              </a:rPr>
              <a:t> веке?</a:t>
            </a:r>
          </a:p>
        </p:txBody>
      </p:sp>
      <p:sp>
        <p:nvSpPr>
          <p:cNvPr id="63502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94300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2195513" y="4652963"/>
            <a:ext cx="64770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2195513" y="5445125"/>
            <a:ext cx="647700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2195513" y="6237288"/>
            <a:ext cx="647700" cy="57626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2843213" y="4724400"/>
            <a:ext cx="316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«Московитянин»</a:t>
            </a: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2843213" y="5516563"/>
            <a:ext cx="46085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«Отечественные записки»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2843213" y="6278563"/>
            <a:ext cx="39608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«Аполлон»</a:t>
            </a:r>
          </a:p>
        </p:txBody>
      </p:sp>
      <p:sp>
        <p:nvSpPr>
          <p:cNvPr id="6350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6057900"/>
            <a:ext cx="863600" cy="684213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2195513" y="3860800"/>
            <a:ext cx="647700" cy="5762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2843213" y="3932238"/>
            <a:ext cx="3240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«Современник»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0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3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09"/>
                  </p:tgtEl>
                </p:cond>
              </p:nextCondLst>
            </p:seq>
          </p:childTnLst>
        </p:cTn>
      </p:par>
    </p:tnLst>
    <p:bldLst>
      <p:bldP spid="63506" grpId="0"/>
      <p:bldP spid="63507" grpId="0"/>
      <p:bldP spid="63508" grpId="0"/>
      <p:bldP spid="635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995363" y="692150"/>
            <a:ext cx="75374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>
                <a:latin typeface="Garamond" panose="02020404030301010803" pitchFamily="18" charset="0"/>
              </a:rPr>
              <a:t>Кто из русских писателей похоронен не на Литераторских мостках Волковского кладбища?</a:t>
            </a:r>
          </a:p>
        </p:txBody>
      </p:sp>
      <p:sp>
        <p:nvSpPr>
          <p:cNvPr id="645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94300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1476375" y="4581525"/>
            <a:ext cx="64770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1476375" y="5373688"/>
            <a:ext cx="647700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1476375" y="6165850"/>
            <a:ext cx="647700" cy="5762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2124075" y="4652963"/>
            <a:ext cx="554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И.С.Тургенев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2051050" y="3830638"/>
            <a:ext cx="5761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А.С.Пушкин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2124075" y="6165850"/>
            <a:ext cx="5761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Г.И.Успенский</a:t>
            </a:r>
          </a:p>
        </p:txBody>
      </p:sp>
      <p:sp>
        <p:nvSpPr>
          <p:cNvPr id="6452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6057900"/>
            <a:ext cx="863600" cy="684213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1476375" y="3789363"/>
            <a:ext cx="647700" cy="5762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2124075" y="5389563"/>
            <a:ext cx="3240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А.А.Блок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4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4"/>
                  </p:tgtEl>
                </p:cond>
              </p:nextCondLst>
            </p:seq>
          </p:childTnLst>
        </p:cTn>
      </p:par>
    </p:tnLst>
    <p:bldLst>
      <p:bldP spid="64521" grpId="0"/>
      <p:bldP spid="64522" grpId="0"/>
      <p:bldP spid="64523" grpId="0"/>
      <p:bldP spid="645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39750" y="2714625"/>
            <a:ext cx="828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>
                <a:latin typeface="Garamond" panose="02020404030301010803" pitchFamily="18" charset="0"/>
              </a:rPr>
              <a:t>Какое из следующих имен писателей не является псевдонимом?</a:t>
            </a:r>
          </a:p>
        </p:txBody>
      </p:sp>
      <p:sp>
        <p:nvSpPr>
          <p:cNvPr id="6554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94300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2195513" y="4652963"/>
            <a:ext cx="64770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2195513" y="5445125"/>
            <a:ext cx="647700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2195513" y="6237288"/>
            <a:ext cx="647700" cy="57626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2843213" y="4724400"/>
            <a:ext cx="3600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Даниил Хармс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2843213" y="5516563"/>
            <a:ext cx="3189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Бернард Шоу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2843213" y="6308725"/>
            <a:ext cx="298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Марк Твен</a:t>
            </a:r>
          </a:p>
        </p:txBody>
      </p:sp>
      <p:sp>
        <p:nvSpPr>
          <p:cNvPr id="65550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6057900"/>
            <a:ext cx="863600" cy="684213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1639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620713"/>
            <a:ext cx="17716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92150"/>
            <a:ext cx="17716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20713"/>
            <a:ext cx="17716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2195513" y="3860800"/>
            <a:ext cx="647700" cy="5762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2843213" y="3932238"/>
            <a:ext cx="3240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Жорж Санд</a:t>
            </a:r>
          </a:p>
        </p:txBody>
      </p:sp>
      <p:pic>
        <p:nvPicPr>
          <p:cNvPr id="16401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715963"/>
            <a:ext cx="166846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5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50"/>
                  </p:tgtEl>
                </p:cond>
              </p:nextCondLst>
            </p:seq>
          </p:childTnLst>
        </p:cTn>
      </p:par>
    </p:tnLst>
    <p:bldLst>
      <p:bldP spid="65547" grpId="0"/>
      <p:bldP spid="65548" grpId="0"/>
      <p:bldP spid="65549" grpId="0"/>
      <p:bldP spid="655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7411" name="Text Box 21"/>
          <p:cNvSpPr txBox="1">
            <a:spLocks noChangeArrowheads="1"/>
          </p:cNvSpPr>
          <p:nvPr/>
        </p:nvSpPr>
        <p:spPr bwMode="auto">
          <a:xfrm>
            <a:off x="539750" y="1885950"/>
            <a:ext cx="8208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>
                <a:latin typeface="Garamond" panose="02020404030301010803" pitchFamily="18" charset="0"/>
              </a:rPr>
              <a:t>Какая усадьба не принадлежала русскому писателю?</a:t>
            </a:r>
          </a:p>
        </p:txBody>
      </p:sp>
      <p:sp>
        <p:nvSpPr>
          <p:cNvPr id="66587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94300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6588" name="Rectangle 28"/>
          <p:cNvSpPr>
            <a:spLocks noChangeArrowheads="1"/>
          </p:cNvSpPr>
          <p:nvPr/>
        </p:nvSpPr>
        <p:spPr bwMode="auto">
          <a:xfrm>
            <a:off x="2195513" y="4581525"/>
            <a:ext cx="64770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66589" name="Rectangle 29"/>
          <p:cNvSpPr>
            <a:spLocks noChangeArrowheads="1"/>
          </p:cNvSpPr>
          <p:nvPr/>
        </p:nvSpPr>
        <p:spPr bwMode="auto">
          <a:xfrm>
            <a:off x="2195513" y="5373688"/>
            <a:ext cx="647700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66590" name="Rectangle 30"/>
          <p:cNvSpPr>
            <a:spLocks noChangeArrowheads="1"/>
          </p:cNvSpPr>
          <p:nvPr/>
        </p:nvSpPr>
        <p:spPr bwMode="auto">
          <a:xfrm>
            <a:off x="2195513" y="6165850"/>
            <a:ext cx="647700" cy="5762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66591" name="Text Box 31"/>
          <p:cNvSpPr txBox="1">
            <a:spLocks noChangeArrowheads="1"/>
          </p:cNvSpPr>
          <p:nvPr/>
        </p:nvSpPr>
        <p:spPr bwMode="auto">
          <a:xfrm>
            <a:off x="2843213" y="4652963"/>
            <a:ext cx="525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Щелыково</a:t>
            </a:r>
          </a:p>
        </p:txBody>
      </p:sp>
      <p:sp>
        <p:nvSpPr>
          <p:cNvPr id="66592" name="Text Box 32"/>
          <p:cNvSpPr txBox="1">
            <a:spLocks noChangeArrowheads="1"/>
          </p:cNvSpPr>
          <p:nvPr/>
        </p:nvSpPr>
        <p:spPr bwMode="auto">
          <a:xfrm>
            <a:off x="2843213" y="5445125"/>
            <a:ext cx="4608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Мелихово</a:t>
            </a:r>
          </a:p>
        </p:txBody>
      </p:sp>
      <p:sp>
        <p:nvSpPr>
          <p:cNvPr id="66593" name="Text Box 33"/>
          <p:cNvSpPr txBox="1">
            <a:spLocks noChangeArrowheads="1"/>
          </p:cNvSpPr>
          <p:nvPr/>
        </p:nvSpPr>
        <p:spPr bwMode="auto">
          <a:xfrm>
            <a:off x="2843213" y="6237288"/>
            <a:ext cx="4249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Спасское-Лутовиново</a:t>
            </a:r>
          </a:p>
        </p:txBody>
      </p:sp>
      <p:sp>
        <p:nvSpPr>
          <p:cNvPr id="6659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6057900"/>
            <a:ext cx="863600" cy="684213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6598" name="Rectangle 38"/>
          <p:cNvSpPr>
            <a:spLocks noChangeArrowheads="1"/>
          </p:cNvSpPr>
          <p:nvPr/>
        </p:nvSpPr>
        <p:spPr bwMode="auto">
          <a:xfrm>
            <a:off x="2195513" y="3789363"/>
            <a:ext cx="647700" cy="5762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66599" name="Text Box 39"/>
          <p:cNvSpPr txBox="1">
            <a:spLocks noChangeArrowheads="1"/>
          </p:cNvSpPr>
          <p:nvPr/>
        </p:nvSpPr>
        <p:spPr bwMode="auto">
          <a:xfrm>
            <a:off x="2843213" y="3860800"/>
            <a:ext cx="3240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Богучарово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8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6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94"/>
                  </p:tgtEl>
                </p:cond>
              </p:nextCondLst>
            </p:seq>
          </p:childTnLst>
        </p:cTn>
      </p:par>
    </p:tnLst>
    <p:bldLst>
      <p:bldP spid="66591" grpId="0"/>
      <p:bldP spid="66592" grpId="0"/>
      <p:bldP spid="66593" grpId="0"/>
      <p:bldP spid="665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759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94300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2195513" y="4581525"/>
            <a:ext cx="64770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2195513" y="5373688"/>
            <a:ext cx="647700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2195513" y="6165850"/>
            <a:ext cx="647700" cy="5762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2843213" y="4652963"/>
            <a:ext cx="5041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Самсон Вырин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2843213" y="5373688"/>
            <a:ext cx="4392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Вакула-кузнец</a:t>
            </a: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2843213" y="6165850"/>
            <a:ext cx="4824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Кулигин</a:t>
            </a:r>
          </a:p>
        </p:txBody>
      </p:sp>
      <p:sp>
        <p:nvSpPr>
          <p:cNvPr id="67598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6057900"/>
            <a:ext cx="863600" cy="684213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8443" name="Text Box 16"/>
          <p:cNvSpPr txBox="1">
            <a:spLocks noChangeArrowheads="1"/>
          </p:cNvSpPr>
          <p:nvPr/>
        </p:nvSpPr>
        <p:spPr bwMode="auto">
          <a:xfrm>
            <a:off x="468313" y="765175"/>
            <a:ext cx="86042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i="1">
                <a:latin typeface="Garamond" panose="02020404030301010803" pitchFamily="18" charset="0"/>
              </a:rPr>
              <a:t>Кто из героев не бывал в Петербурге?</a:t>
            </a: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2195513" y="3789363"/>
            <a:ext cx="647700" cy="5762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2843213" y="3860800"/>
            <a:ext cx="4503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Капитан Копейкин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7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8"/>
                  </p:tgtEl>
                </p:cond>
              </p:nextCondLst>
            </p:seq>
          </p:childTnLst>
        </p:cTn>
      </p:par>
    </p:tnLst>
    <p:bldLst>
      <p:bldP spid="67595" grpId="0"/>
      <p:bldP spid="67596" grpId="0"/>
      <p:bldP spid="67597" grpId="0"/>
      <p:bldP spid="676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8620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94300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2195513" y="4652963"/>
            <a:ext cx="64770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2195513" y="5445125"/>
            <a:ext cx="647700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2195513" y="6237288"/>
            <a:ext cx="647700" cy="57626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2843213" y="4724400"/>
            <a:ext cx="36877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>
                <a:latin typeface="Garamond" panose="02020404030301010803" pitchFamily="18" charset="0"/>
              </a:rPr>
              <a:t>Трофимов</a:t>
            </a: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2843213" y="5516563"/>
            <a:ext cx="48244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>
                <a:latin typeface="Garamond" panose="02020404030301010803" pitchFamily="18" charset="0"/>
              </a:rPr>
              <a:t>Базаров</a:t>
            </a:r>
          </a:p>
        </p:txBody>
      </p: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2843213" y="6308725"/>
            <a:ext cx="4257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>
                <a:latin typeface="Garamond" panose="02020404030301010803" pitchFamily="18" charset="0"/>
              </a:rPr>
              <a:t>Лопухов</a:t>
            </a:r>
          </a:p>
        </p:txBody>
      </p:sp>
      <p:sp>
        <p:nvSpPr>
          <p:cNvPr id="6862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6057900"/>
            <a:ext cx="863600" cy="684213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9467" name="Text Box 20"/>
          <p:cNvSpPr txBox="1">
            <a:spLocks noChangeArrowheads="1"/>
          </p:cNvSpPr>
          <p:nvPr/>
        </p:nvSpPr>
        <p:spPr bwMode="auto">
          <a:xfrm>
            <a:off x="1331913" y="1628775"/>
            <a:ext cx="66960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i="1">
                <a:latin typeface="Garamond" panose="02020404030301010803" pitchFamily="18" charset="0"/>
              </a:rPr>
              <a:t>Кто из литературных персонажей не был учителем?</a:t>
            </a:r>
          </a:p>
        </p:txBody>
      </p:sp>
      <p:sp>
        <p:nvSpPr>
          <p:cNvPr id="68629" name="Rectangle 21"/>
          <p:cNvSpPr>
            <a:spLocks noChangeArrowheads="1"/>
          </p:cNvSpPr>
          <p:nvPr/>
        </p:nvSpPr>
        <p:spPr bwMode="auto">
          <a:xfrm>
            <a:off x="2195513" y="3860800"/>
            <a:ext cx="647700" cy="5762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2843213" y="3932238"/>
            <a:ext cx="3240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Бопре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8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27"/>
                  </p:tgtEl>
                </p:cond>
              </p:nextCondLst>
            </p:seq>
          </p:childTnLst>
        </p:cTn>
      </p:par>
    </p:tnLst>
    <p:bldLst>
      <p:bldP spid="68624" grpId="0"/>
      <p:bldP spid="68625" grpId="0"/>
      <p:bldP spid="68626" grpId="0"/>
      <p:bldP spid="686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0483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965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94300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2195513" y="4652963"/>
            <a:ext cx="64770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2195513" y="5445125"/>
            <a:ext cx="647700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2195513" y="6237288"/>
            <a:ext cx="647700" cy="57626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2843213" y="4724400"/>
            <a:ext cx="4968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«Тарас Бульба»</a:t>
            </a: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2843213" y="5589588"/>
            <a:ext cx="568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«Капитанская дочка»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2843213" y="6308725"/>
            <a:ext cx="5041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«Полтава»</a:t>
            </a:r>
          </a:p>
        </p:txBody>
      </p:sp>
      <p:sp>
        <p:nvSpPr>
          <p:cNvPr id="69659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6057900"/>
            <a:ext cx="863600" cy="684213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0492" name="Rectangle 28"/>
          <p:cNvSpPr>
            <a:spLocks noChangeArrowheads="1"/>
          </p:cNvSpPr>
          <p:nvPr/>
        </p:nvSpPr>
        <p:spPr bwMode="auto">
          <a:xfrm>
            <a:off x="425450" y="1855788"/>
            <a:ext cx="84248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i="1">
                <a:latin typeface="Garamond" panose="02020404030301010803" pitchFamily="18" charset="0"/>
              </a:rPr>
              <a:t>В каком из произведений не описываются военные события?</a:t>
            </a:r>
          </a:p>
        </p:txBody>
      </p:sp>
      <p:sp>
        <p:nvSpPr>
          <p:cNvPr id="69664" name="Rectangle 32"/>
          <p:cNvSpPr>
            <a:spLocks noChangeArrowheads="1"/>
          </p:cNvSpPr>
          <p:nvPr/>
        </p:nvSpPr>
        <p:spPr bwMode="auto">
          <a:xfrm>
            <a:off x="2195513" y="3860800"/>
            <a:ext cx="647700" cy="5762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69665" name="Text Box 33"/>
          <p:cNvSpPr txBox="1">
            <a:spLocks noChangeArrowheads="1"/>
          </p:cNvSpPr>
          <p:nvPr/>
        </p:nvSpPr>
        <p:spPr bwMode="auto">
          <a:xfrm>
            <a:off x="2843213" y="3932238"/>
            <a:ext cx="3240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«Выстрел»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5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9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59"/>
                  </p:tgtEl>
                </p:cond>
              </p:nextCondLst>
            </p:seq>
          </p:childTnLst>
        </p:cTn>
      </p:par>
    </p:tnLst>
    <p:bldLst>
      <p:bldP spid="69656" grpId="0"/>
      <p:bldP spid="69657" grpId="0"/>
      <p:bldP spid="69658" grpId="0"/>
      <p:bldP spid="696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066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94300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2195513" y="4652963"/>
            <a:ext cx="64770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2195513" y="5445125"/>
            <a:ext cx="647700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2195513" y="6237288"/>
            <a:ext cx="647700" cy="57626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2843213" y="4724400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Татьяна Ларина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2843213" y="5516563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Наташа Ростова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2843213" y="6308725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Ольга Ильинская</a:t>
            </a:r>
          </a:p>
        </p:txBody>
      </p:sp>
      <p:sp>
        <p:nvSpPr>
          <p:cNvPr id="70668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6057900"/>
            <a:ext cx="863600" cy="684213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611188" y="1268413"/>
            <a:ext cx="792003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>
                <a:latin typeface="Garamond" panose="02020404030301010803" pitchFamily="18" charset="0"/>
              </a:rPr>
              <a:t>Какая героиня произвела своим пением сильнейшее впечатление на героя </a:t>
            </a:r>
            <a:br>
              <a:rPr lang="ru-RU" altLang="ru-RU" b="1" i="1">
                <a:latin typeface="Garamond" panose="02020404030301010803" pitchFamily="18" charset="0"/>
              </a:rPr>
            </a:br>
            <a:r>
              <a:rPr lang="ru-RU" altLang="ru-RU" b="1" i="1">
                <a:latin typeface="Garamond" panose="02020404030301010803" pitchFamily="18" charset="0"/>
              </a:rPr>
              <a:t>при их первой встрече?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2195513" y="3860800"/>
            <a:ext cx="647700" cy="5762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2843213" y="3932238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Катерина Кабанова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  <p:bldLst>
      <p:bldP spid="70665" grpId="0"/>
      <p:bldP spid="70666" grpId="0"/>
      <p:bldP spid="70667" grpId="0"/>
      <p:bldP spid="706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578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94300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1476375" y="4221163"/>
            <a:ext cx="64770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1476375" y="5013325"/>
            <a:ext cx="647700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1476375" y="5832475"/>
            <a:ext cx="647700" cy="5762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2124075" y="4321175"/>
            <a:ext cx="554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Обломов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2124075" y="5129213"/>
            <a:ext cx="5761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Аркадий Кирсанов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2124075" y="5876925"/>
            <a:ext cx="5761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Владимир Ленский</a:t>
            </a:r>
          </a:p>
        </p:txBody>
      </p:sp>
      <p:sp>
        <p:nvSpPr>
          <p:cNvPr id="75788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6057900"/>
            <a:ext cx="863600" cy="684213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3203575" y="885825"/>
            <a:ext cx="54737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>
                <a:latin typeface="Garamond" panose="02020404030301010803" pitchFamily="18" charset="0"/>
              </a:rPr>
              <a:t>Какому литературному герою принадлежат стихи, положенные в основу звучащей арии?</a:t>
            </a:r>
          </a:p>
        </p:txBody>
      </p:sp>
      <p:grpSp>
        <p:nvGrpSpPr>
          <p:cNvPr id="75791" name="Group 15"/>
          <p:cNvGrpSpPr>
            <a:grpSpLocks/>
          </p:cNvGrpSpPr>
          <p:nvPr/>
        </p:nvGrpSpPr>
        <p:grpSpPr bwMode="auto">
          <a:xfrm>
            <a:off x="395288" y="311150"/>
            <a:ext cx="2520950" cy="2519363"/>
            <a:chOff x="2064" y="1359"/>
            <a:chExt cx="1588" cy="1587"/>
          </a:xfrm>
        </p:grpSpPr>
        <p:sp>
          <p:nvSpPr>
            <p:cNvPr id="22544" name="AutoShape 16"/>
            <p:cNvSpPr>
              <a:spLocks noChangeArrowheads="1"/>
            </p:cNvSpPr>
            <p:nvPr/>
          </p:nvSpPr>
          <p:spPr bwMode="auto">
            <a:xfrm>
              <a:off x="2064" y="1359"/>
              <a:ext cx="1588" cy="1587"/>
            </a:xfrm>
            <a:prstGeom prst="star24">
              <a:avLst>
                <a:gd name="adj" fmla="val 37500"/>
              </a:avLst>
            </a:prstGeom>
            <a:solidFill>
              <a:srgbClr val="FF66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pic>
          <p:nvPicPr>
            <p:cNvPr id="22545" name="Picture 17" descr="j0205401"/>
            <p:cNvPicPr>
              <a:picLocks noChangeAspect="1" noChangeArrowheads="1" noCrop="1"/>
            </p:cNvPicPr>
            <p:nvPr/>
          </p:nvPicPr>
          <p:blipFill>
            <a:blip r:embed="rId4">
              <a:lum contrast="4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1797"/>
              <a:ext cx="1041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1476375" y="3500438"/>
            <a:ext cx="647700" cy="5762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2124075" y="3571875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Грушницкий</a:t>
            </a:r>
          </a:p>
        </p:txBody>
      </p:sp>
      <p:pic>
        <p:nvPicPr>
          <p:cNvPr id="2" name="Chaikovsky-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2519363"/>
            <a:ext cx="4889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57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5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5785" grpId="0"/>
      <p:bldP spid="75786" grpId="0"/>
      <p:bldP spid="75787" grpId="0"/>
      <p:bldP spid="757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AutoShape 7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92275" y="5589588"/>
            <a:ext cx="719138" cy="719137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23" name="AutoShape 10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3000" y="5589588"/>
            <a:ext cx="719138" cy="719137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245" name="AutoShape 19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32138" y="5589588"/>
            <a:ext cx="719137" cy="719137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25" name="AutoShape 19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52863" y="5589588"/>
            <a:ext cx="719137" cy="719137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247" name="AutoShape 19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5589588"/>
            <a:ext cx="719138" cy="719137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27" name="AutoShape 20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725" y="5589588"/>
            <a:ext cx="719138" cy="719137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249" name="AutoShape 20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1863" y="5589588"/>
            <a:ext cx="719137" cy="719137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29" name="AutoShape 20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32588" y="5589588"/>
            <a:ext cx="719137" cy="719137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2308" name="Picture 260" descr="Корона-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661025"/>
            <a:ext cx="4476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9" name="Picture 261" descr="Корона-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661025"/>
            <a:ext cx="5000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3" name="Picture 265" descr="Корона-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661025"/>
            <a:ext cx="452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AutoShape 2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4868863"/>
            <a:ext cx="719138" cy="719137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16" name="AutoShape 26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11413" y="4868863"/>
            <a:ext cx="719137" cy="719137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35" name="AutoShape 2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3725" y="4868863"/>
            <a:ext cx="719138" cy="719137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18" name="AutoShape 270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52863" y="4868863"/>
            <a:ext cx="719137" cy="719137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37" name="AutoShape 2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4868863"/>
            <a:ext cx="719138" cy="719137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20" name="AutoShape 272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91138" y="4868863"/>
            <a:ext cx="719137" cy="719137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39" name="AutoShape 27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11863" y="4868863"/>
            <a:ext cx="719137" cy="719137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22" name="AutoShape 274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1000" y="4868863"/>
            <a:ext cx="719138" cy="719137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2324" name="Picture 276" descr="Корона-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4941888"/>
            <a:ext cx="4524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" name="Picture 266" descr="Корона-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5661025"/>
            <a:ext cx="466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5" name="Picture 277" descr="Корона-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4941888"/>
            <a:ext cx="4476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6" name="Picture 278" descr="Корона-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4941888"/>
            <a:ext cx="466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7" name="Picture 279" descr="Корона-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4941888"/>
            <a:ext cx="4524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0" name="AutoShape 292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92275" y="4149725"/>
            <a:ext cx="719138" cy="719138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47" name="AutoShape 29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3000" y="4149725"/>
            <a:ext cx="719138" cy="719138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42" name="AutoShape 294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32138" y="4149725"/>
            <a:ext cx="719137" cy="719138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49" name="AutoShape 29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52863" y="4149725"/>
            <a:ext cx="719137" cy="719138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44" name="AutoShape 296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4149725"/>
            <a:ext cx="719138" cy="719138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51" name="AutoShape 29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725" y="4149725"/>
            <a:ext cx="719138" cy="719138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46" name="AutoShape 298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1863" y="4149725"/>
            <a:ext cx="719137" cy="719138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53" name="AutoShape 29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32588" y="4149725"/>
            <a:ext cx="719137" cy="719138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2348" name="Picture 300" descr="Корона-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221163"/>
            <a:ext cx="4476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9" name="Picture 301" descr="Корона-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221163"/>
            <a:ext cx="5000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0" name="Picture 302" descr="Корона-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221163"/>
            <a:ext cx="452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1" name="Picture 303" descr="Корона-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221163"/>
            <a:ext cx="466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8" name="AutoShape 30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3863" y="3430588"/>
            <a:ext cx="719137" cy="719137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56" name="AutoShape 308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13000" y="3430588"/>
            <a:ext cx="719138" cy="719137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60" name="AutoShape 30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5313" y="3430588"/>
            <a:ext cx="719137" cy="719137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58" name="AutoShape 310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54450" y="3430588"/>
            <a:ext cx="719138" cy="719137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62" name="AutoShape 3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3588" y="3430588"/>
            <a:ext cx="719137" cy="719137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60" name="AutoShape 312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92725" y="3430588"/>
            <a:ext cx="719138" cy="719137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64" name="AutoShape 3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13450" y="3430588"/>
            <a:ext cx="719138" cy="719137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62" name="AutoShape 314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3430588"/>
            <a:ext cx="719137" cy="719137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2363" name="Picture 315" descr="Корона-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3503613"/>
            <a:ext cx="452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" name="Picture 316" descr="Корона-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3503613"/>
            <a:ext cx="4476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" name="Picture 317" descr="Корона-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3503613"/>
            <a:ext cx="466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6" name="Picture 318" descr="Корона-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3503613"/>
            <a:ext cx="452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8" name="AutoShape 320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92275" y="2709863"/>
            <a:ext cx="719138" cy="719137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71" name="AutoShape 3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3000" y="2709863"/>
            <a:ext cx="719138" cy="719137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70" name="AutoShape 322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32138" y="2709863"/>
            <a:ext cx="719137" cy="719137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73" name="AutoShape 3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52863" y="2709863"/>
            <a:ext cx="719137" cy="719137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72" name="AutoShape 324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2709863"/>
            <a:ext cx="719138" cy="719137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75" name="AutoShape 3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725" y="2709863"/>
            <a:ext cx="719138" cy="719137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74" name="AutoShape 326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1863" y="2709863"/>
            <a:ext cx="719137" cy="719137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77" name="AutoShape 3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32588" y="2709863"/>
            <a:ext cx="719137" cy="719137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2376" name="Picture 328" descr="Корона-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81300"/>
            <a:ext cx="4476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7" name="Picture 329" descr="Корона-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781300"/>
            <a:ext cx="5000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8" name="Picture 330" descr="Корона-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2781300"/>
            <a:ext cx="452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1" name="AutoShape 3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1989138"/>
            <a:ext cx="719138" cy="719137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80" name="AutoShape 332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11413" y="1989138"/>
            <a:ext cx="719137" cy="719137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83" name="AutoShape 3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3725" y="1989138"/>
            <a:ext cx="719138" cy="719137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82" name="AutoShape 334">
            <a:hlinkClick r:id="rId2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52863" y="1989138"/>
            <a:ext cx="719137" cy="719137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85" name="AutoShape 3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1989138"/>
            <a:ext cx="719138" cy="719137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84" name="AutoShape 336">
            <a:hlinkClick r:id="rId2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91138" y="1989138"/>
            <a:ext cx="719137" cy="719137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87" name="AutoShape 3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11863" y="1989138"/>
            <a:ext cx="719137" cy="719137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86" name="AutoShape 338">
            <a:hlinkClick r:id="rId3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1000" y="1989138"/>
            <a:ext cx="719138" cy="719137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2387" name="Picture 339" descr="Корона-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2062163"/>
            <a:ext cx="4524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8" name="Picture 340" descr="Корона-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2781300"/>
            <a:ext cx="466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9" name="Picture 341" descr="Корона-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062163"/>
            <a:ext cx="4476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0" name="Picture 342" descr="Корона-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2062163"/>
            <a:ext cx="466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1" name="Picture 343" descr="Корона-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2062163"/>
            <a:ext cx="4524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2" name="AutoShape 344">
            <a:hlinkClick r:id="rId3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92275" y="1270000"/>
            <a:ext cx="719138" cy="719138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95" name="AutoShape 3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3000" y="1270000"/>
            <a:ext cx="719138" cy="719138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94" name="AutoShape 346">
            <a:hlinkClick r:id="rId3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32138" y="1270000"/>
            <a:ext cx="719137" cy="719138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97" name="AutoShape 3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52863" y="1270000"/>
            <a:ext cx="719137" cy="719138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96" name="AutoShape 348">
            <a:hlinkClick r:id="rId3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1270000"/>
            <a:ext cx="719138" cy="719138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99" name="AutoShape 3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725" y="1270000"/>
            <a:ext cx="719138" cy="719138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98" name="AutoShape 350">
            <a:hlinkClick r:id="rId3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1863" y="1270000"/>
            <a:ext cx="719137" cy="719138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201" name="AutoShape 3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32588" y="1270000"/>
            <a:ext cx="719137" cy="719138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2400" name="Picture 352" descr="Корона-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41438"/>
            <a:ext cx="4476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1" name="Picture 353" descr="Корона-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341438"/>
            <a:ext cx="5000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2" name="Picture 354" descr="Корона-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341438"/>
            <a:ext cx="452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5" name="Picture 357" descr="Корона-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1341438"/>
            <a:ext cx="466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06" name="Text Box 386"/>
          <p:cNvSpPr txBox="1">
            <a:spLocks noChangeArrowheads="1"/>
          </p:cNvSpPr>
          <p:nvPr/>
        </p:nvSpPr>
        <p:spPr bwMode="auto">
          <a:xfrm>
            <a:off x="1763713" y="6381750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rgbClr val="FFFF00"/>
                </a:solidFill>
                <a:latin typeface="Garamond" panose="02020404030301010803" pitchFamily="18" charset="0"/>
              </a:rPr>
              <a:t>A</a:t>
            </a:r>
            <a:endParaRPr lang="ru-RU" altLang="ru-RU" sz="2000" b="1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5207" name="Text Box 387"/>
          <p:cNvSpPr txBox="1">
            <a:spLocks noChangeArrowheads="1"/>
          </p:cNvSpPr>
          <p:nvPr/>
        </p:nvSpPr>
        <p:spPr bwMode="auto">
          <a:xfrm>
            <a:off x="2482850" y="6381750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rgbClr val="FFFF00"/>
                </a:solidFill>
                <a:latin typeface="Garamond" panose="02020404030301010803" pitchFamily="18" charset="0"/>
              </a:rPr>
              <a:t>B</a:t>
            </a:r>
            <a:endParaRPr lang="ru-RU" altLang="ru-RU" sz="2000" b="1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5208" name="Text Box 388"/>
          <p:cNvSpPr txBox="1">
            <a:spLocks noChangeArrowheads="1"/>
          </p:cNvSpPr>
          <p:nvPr/>
        </p:nvSpPr>
        <p:spPr bwMode="auto">
          <a:xfrm>
            <a:off x="3203575" y="6381750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rgbClr val="FFFF00"/>
                </a:solidFill>
                <a:latin typeface="Garamond" panose="02020404030301010803" pitchFamily="18" charset="0"/>
              </a:rPr>
              <a:t>C</a:t>
            </a:r>
            <a:endParaRPr lang="ru-RU" altLang="ru-RU" sz="2000" b="1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5209" name="Text Box 389"/>
          <p:cNvSpPr txBox="1">
            <a:spLocks noChangeArrowheads="1"/>
          </p:cNvSpPr>
          <p:nvPr/>
        </p:nvSpPr>
        <p:spPr bwMode="auto">
          <a:xfrm>
            <a:off x="3924300" y="6381750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rgbClr val="FFFF00"/>
                </a:solidFill>
                <a:latin typeface="Garamond" panose="02020404030301010803" pitchFamily="18" charset="0"/>
              </a:rPr>
              <a:t>D</a:t>
            </a:r>
            <a:endParaRPr lang="ru-RU" altLang="ru-RU" sz="2000" b="1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5210" name="Text Box 390"/>
          <p:cNvSpPr txBox="1">
            <a:spLocks noChangeArrowheads="1"/>
          </p:cNvSpPr>
          <p:nvPr/>
        </p:nvSpPr>
        <p:spPr bwMode="auto">
          <a:xfrm>
            <a:off x="4643438" y="6381750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rgbClr val="FFFF00"/>
                </a:solidFill>
                <a:latin typeface="Garamond" panose="02020404030301010803" pitchFamily="18" charset="0"/>
              </a:rPr>
              <a:t>E</a:t>
            </a:r>
            <a:endParaRPr lang="ru-RU" altLang="ru-RU" sz="2000" b="1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5211" name="Text Box 391"/>
          <p:cNvSpPr txBox="1">
            <a:spLocks noChangeArrowheads="1"/>
          </p:cNvSpPr>
          <p:nvPr/>
        </p:nvSpPr>
        <p:spPr bwMode="auto">
          <a:xfrm>
            <a:off x="5364163" y="6381750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rgbClr val="FFFF00"/>
                </a:solidFill>
                <a:latin typeface="Garamond" panose="02020404030301010803" pitchFamily="18" charset="0"/>
              </a:rPr>
              <a:t>F</a:t>
            </a:r>
            <a:endParaRPr lang="ru-RU" altLang="ru-RU" sz="2000" b="1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5212" name="Text Box 392"/>
          <p:cNvSpPr txBox="1">
            <a:spLocks noChangeArrowheads="1"/>
          </p:cNvSpPr>
          <p:nvPr/>
        </p:nvSpPr>
        <p:spPr bwMode="auto">
          <a:xfrm>
            <a:off x="6083300" y="6381750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rgbClr val="FFFF00"/>
                </a:solidFill>
                <a:latin typeface="Garamond" panose="02020404030301010803" pitchFamily="18" charset="0"/>
              </a:rPr>
              <a:t>G</a:t>
            </a:r>
            <a:endParaRPr lang="ru-RU" altLang="ru-RU" sz="2000" b="1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5213" name="Text Box 393"/>
          <p:cNvSpPr txBox="1">
            <a:spLocks noChangeArrowheads="1"/>
          </p:cNvSpPr>
          <p:nvPr/>
        </p:nvSpPr>
        <p:spPr bwMode="auto">
          <a:xfrm>
            <a:off x="6804025" y="6375400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rgbClr val="FFFF00"/>
                </a:solidFill>
                <a:latin typeface="Garamond" panose="02020404030301010803" pitchFamily="18" charset="0"/>
              </a:rPr>
              <a:t>H</a:t>
            </a:r>
            <a:endParaRPr lang="ru-RU" altLang="ru-RU" sz="2000" b="1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5214" name="Text Box 394"/>
          <p:cNvSpPr txBox="1">
            <a:spLocks noChangeArrowheads="1"/>
          </p:cNvSpPr>
          <p:nvPr/>
        </p:nvSpPr>
        <p:spPr bwMode="auto">
          <a:xfrm>
            <a:off x="7451725" y="5768975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rgbClr val="FFFF00"/>
                </a:solidFill>
                <a:latin typeface="Garamond" panose="02020404030301010803" pitchFamily="18" charset="0"/>
              </a:rPr>
              <a:t>1</a:t>
            </a:r>
            <a:endParaRPr lang="ru-RU" altLang="ru-RU" sz="2000" b="1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5215" name="Text Box 395"/>
          <p:cNvSpPr txBox="1">
            <a:spLocks noChangeArrowheads="1"/>
          </p:cNvSpPr>
          <p:nvPr/>
        </p:nvSpPr>
        <p:spPr bwMode="auto">
          <a:xfrm>
            <a:off x="7451725" y="5048250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rgbClr val="FFFF00"/>
                </a:solidFill>
                <a:latin typeface="Garamond" panose="02020404030301010803" pitchFamily="18" charset="0"/>
              </a:rPr>
              <a:t>2</a:t>
            </a:r>
            <a:endParaRPr lang="ru-RU" altLang="ru-RU" sz="2000" b="1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5216" name="Text Box 396"/>
          <p:cNvSpPr txBox="1">
            <a:spLocks noChangeArrowheads="1"/>
          </p:cNvSpPr>
          <p:nvPr/>
        </p:nvSpPr>
        <p:spPr bwMode="auto">
          <a:xfrm>
            <a:off x="7451725" y="4292600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rgbClr val="FFFF00"/>
                </a:solidFill>
                <a:latin typeface="Garamond" panose="02020404030301010803" pitchFamily="18" charset="0"/>
              </a:rPr>
              <a:t>3</a:t>
            </a:r>
            <a:endParaRPr lang="ru-RU" altLang="ru-RU" sz="2000" b="1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5217" name="Text Box 397"/>
          <p:cNvSpPr txBox="1">
            <a:spLocks noChangeArrowheads="1"/>
          </p:cNvSpPr>
          <p:nvPr/>
        </p:nvSpPr>
        <p:spPr bwMode="auto">
          <a:xfrm>
            <a:off x="7451725" y="3573463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rgbClr val="FFFF00"/>
                </a:solidFill>
                <a:latin typeface="Garamond" panose="02020404030301010803" pitchFamily="18" charset="0"/>
              </a:rPr>
              <a:t>4</a:t>
            </a:r>
            <a:endParaRPr lang="ru-RU" altLang="ru-RU" sz="2000" b="1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5218" name="Text Box 398"/>
          <p:cNvSpPr txBox="1">
            <a:spLocks noChangeArrowheads="1"/>
          </p:cNvSpPr>
          <p:nvPr/>
        </p:nvSpPr>
        <p:spPr bwMode="auto">
          <a:xfrm>
            <a:off x="7451725" y="2887663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rgbClr val="FFFF00"/>
                </a:solidFill>
                <a:latin typeface="Garamond" panose="02020404030301010803" pitchFamily="18" charset="0"/>
              </a:rPr>
              <a:t>5</a:t>
            </a:r>
            <a:endParaRPr lang="ru-RU" altLang="ru-RU" sz="2000" b="1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5219" name="Text Box 399"/>
          <p:cNvSpPr txBox="1">
            <a:spLocks noChangeArrowheads="1"/>
          </p:cNvSpPr>
          <p:nvPr/>
        </p:nvSpPr>
        <p:spPr bwMode="auto">
          <a:xfrm>
            <a:off x="7451725" y="2168525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rgbClr val="FFFF00"/>
                </a:solidFill>
                <a:latin typeface="Garamond" panose="02020404030301010803" pitchFamily="18" charset="0"/>
              </a:rPr>
              <a:t>6</a:t>
            </a:r>
            <a:endParaRPr lang="ru-RU" altLang="ru-RU" sz="2000" b="1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5220" name="Text Box 400"/>
          <p:cNvSpPr txBox="1">
            <a:spLocks noChangeArrowheads="1"/>
          </p:cNvSpPr>
          <p:nvPr/>
        </p:nvSpPr>
        <p:spPr bwMode="auto">
          <a:xfrm>
            <a:off x="7451725" y="1412875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rgbClr val="FFFF00"/>
                </a:solidFill>
                <a:latin typeface="Garamond" panose="02020404030301010803" pitchFamily="18" charset="0"/>
              </a:rPr>
              <a:t>7</a:t>
            </a:r>
            <a:endParaRPr lang="ru-RU" altLang="ru-RU" sz="2000" b="1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5221" name="Text Box 401"/>
          <p:cNvSpPr txBox="1">
            <a:spLocks noChangeArrowheads="1"/>
          </p:cNvSpPr>
          <p:nvPr/>
        </p:nvSpPr>
        <p:spPr bwMode="auto">
          <a:xfrm>
            <a:off x="7451725" y="692150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rgbClr val="FFFF00"/>
                </a:solidFill>
                <a:latin typeface="Garamond" panose="02020404030301010803" pitchFamily="18" charset="0"/>
              </a:rPr>
              <a:t>8</a:t>
            </a:r>
            <a:endParaRPr lang="ru-RU" altLang="ru-RU" sz="2000" b="1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5222" name="AutoShape 40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549275"/>
            <a:ext cx="719138" cy="719138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451" name="AutoShape 403">
            <a:hlinkClick r:id="rId3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11413" y="549275"/>
            <a:ext cx="719137" cy="719138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224" name="AutoShape 40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3725" y="549275"/>
            <a:ext cx="719138" cy="719138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225" name="AutoShape 40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549275"/>
            <a:ext cx="719138" cy="719138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455" name="AutoShape 407">
            <a:hlinkClick r:id="rId3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91138" y="549275"/>
            <a:ext cx="719137" cy="719138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227" name="AutoShape 40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11863" y="549275"/>
            <a:ext cx="719137" cy="719138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2458" name="Picture 410" descr="Корона-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622300"/>
            <a:ext cx="4524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" name="Picture 413" descr="Корона-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622300"/>
            <a:ext cx="4524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2" name="AutoShape 414">
            <a:hlinkClick r:id="rId3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547688"/>
            <a:ext cx="719137" cy="719137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2463" name="Picture 415" descr="Корона-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620713"/>
            <a:ext cx="466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6" name="AutoShape 418">
            <a:hlinkClick r:id="rId3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52863" y="547688"/>
            <a:ext cx="719137" cy="719137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2467" name="Picture 419" descr="Корона-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620713"/>
            <a:ext cx="4476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55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323850" y="2801938"/>
            <a:ext cx="8496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>
                <a:latin typeface="Garamond" panose="02020404030301010803" pitchFamily="18" charset="0"/>
              </a:rPr>
              <a:t>Кто из русских самодержцев не являлся героем произведений А.С.Пушкина?</a:t>
            </a:r>
          </a:p>
        </p:txBody>
      </p:sp>
      <p:sp>
        <p:nvSpPr>
          <p:cNvPr id="7168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94300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2195513" y="4652963"/>
            <a:ext cx="64770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2195513" y="5445125"/>
            <a:ext cx="647700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2195513" y="6237288"/>
            <a:ext cx="647700" cy="57626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2843213" y="4724400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Петр </a:t>
            </a:r>
            <a:r>
              <a:rPr lang="en-US" altLang="ru-RU" sz="2400" b="1">
                <a:latin typeface="Garamond" panose="02020404030301010803" pitchFamily="18" charset="0"/>
              </a:rPr>
              <a:t>I</a:t>
            </a:r>
            <a:endParaRPr lang="ru-RU" altLang="ru-RU" sz="2400" b="1">
              <a:latin typeface="Garamond" panose="02020404030301010803" pitchFamily="18" charset="0"/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2843213" y="5516563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Иван </a:t>
            </a:r>
            <a:r>
              <a:rPr lang="en-US" altLang="ru-RU" sz="2400" b="1">
                <a:latin typeface="Garamond" panose="02020404030301010803" pitchFamily="18" charset="0"/>
              </a:rPr>
              <a:t>IV</a:t>
            </a:r>
            <a:r>
              <a:rPr lang="ru-RU" altLang="ru-RU" sz="2400" b="1">
                <a:latin typeface="Garamond" panose="02020404030301010803" pitchFamily="18" charset="0"/>
              </a:rPr>
              <a:t> Грозный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2843213" y="6308725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Борис Годунов</a:t>
            </a:r>
          </a:p>
        </p:txBody>
      </p:sp>
      <p:sp>
        <p:nvSpPr>
          <p:cNvPr id="71694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6057900"/>
            <a:ext cx="863600" cy="684213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23565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6" r="21506" b="18137"/>
          <a:stretch>
            <a:fillRect/>
          </a:stretch>
        </p:blipFill>
        <p:spPr bwMode="auto">
          <a:xfrm>
            <a:off x="4843463" y="306388"/>
            <a:ext cx="1474787" cy="235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6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20675"/>
            <a:ext cx="1898650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7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334963"/>
            <a:ext cx="1898650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5" name="Rectangle 25"/>
          <p:cNvSpPr>
            <a:spLocks noChangeArrowheads="1"/>
          </p:cNvSpPr>
          <p:nvPr/>
        </p:nvSpPr>
        <p:spPr bwMode="auto">
          <a:xfrm>
            <a:off x="2195513" y="3933825"/>
            <a:ext cx="647700" cy="5762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2843213" y="4005263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Екатерина </a:t>
            </a:r>
            <a:r>
              <a:rPr lang="en-US" altLang="ru-RU" sz="2400" b="1">
                <a:latin typeface="Garamond" panose="02020404030301010803" pitchFamily="18" charset="0"/>
              </a:rPr>
              <a:t>II</a:t>
            </a:r>
            <a:endParaRPr lang="ru-RU" altLang="ru-RU" sz="2400" b="1">
              <a:latin typeface="Garamond" panose="02020404030301010803" pitchFamily="18" charset="0"/>
            </a:endParaRPr>
          </a:p>
        </p:txBody>
      </p:sp>
      <p:pic>
        <p:nvPicPr>
          <p:cNvPr id="23570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07975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1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94"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71693" grpId="0"/>
      <p:bldP spid="717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4579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271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22863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2195513" y="4581525"/>
            <a:ext cx="64770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2195513" y="5373688"/>
            <a:ext cx="647700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2195513" y="6165850"/>
            <a:ext cx="647700" cy="5762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2843213" y="4652963"/>
            <a:ext cx="504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Памятник А.С.Пушкину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843213" y="5445125"/>
            <a:ext cx="504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Памятник Н.Г.Чернышевскому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2843213" y="6237288"/>
            <a:ext cx="504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Памятник Ф.М.Достоевскому</a:t>
            </a:r>
          </a:p>
        </p:txBody>
      </p:sp>
      <p:sp>
        <p:nvSpPr>
          <p:cNvPr id="72720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986463"/>
            <a:ext cx="863600" cy="684212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2458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476250"/>
            <a:ext cx="2254250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9" name="Text Box 18"/>
          <p:cNvSpPr txBox="1">
            <a:spLocks noChangeArrowheads="1"/>
          </p:cNvSpPr>
          <p:nvPr/>
        </p:nvSpPr>
        <p:spPr bwMode="auto">
          <a:xfrm>
            <a:off x="323850" y="2973388"/>
            <a:ext cx="849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>
                <a:latin typeface="Garamond" panose="02020404030301010803" pitchFamily="18" charset="0"/>
              </a:rPr>
              <a:t>Какой памятник находится не в Петербурге?</a:t>
            </a:r>
          </a:p>
        </p:txBody>
      </p:sp>
      <p:graphicFrame>
        <p:nvGraphicFramePr>
          <p:cNvPr id="24590" name="Object 19"/>
          <p:cNvGraphicFramePr>
            <a:graphicFrameLocks noChangeAspect="1"/>
          </p:cNvGraphicFramePr>
          <p:nvPr>
            <p:ph/>
          </p:nvPr>
        </p:nvGraphicFramePr>
        <p:xfrm>
          <a:off x="5543550" y="430213"/>
          <a:ext cx="1784350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Image" r:id="rId5" imgW="4368254" imgH="6374603" progId="Photoshop.Image.9">
                  <p:embed/>
                </p:oleObj>
              </mc:Choice>
              <mc:Fallback>
                <p:oleObj name="Image" r:id="rId5" imgW="4368254" imgH="6374603" progId="Photoshop.Image.9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430213"/>
                        <a:ext cx="1784350" cy="251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91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476250"/>
            <a:ext cx="1247775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2195513" y="3789363"/>
            <a:ext cx="647700" cy="5762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2843213" y="3860800"/>
            <a:ext cx="578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Памятник М.Ю.Лермонтову</a:t>
            </a:r>
          </a:p>
        </p:txBody>
      </p:sp>
      <p:pic>
        <p:nvPicPr>
          <p:cNvPr id="24594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0" r="7887"/>
          <a:stretch>
            <a:fillRect/>
          </a:stretch>
        </p:blipFill>
        <p:spPr bwMode="auto">
          <a:xfrm>
            <a:off x="436563" y="496888"/>
            <a:ext cx="2216150" cy="245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7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2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20"/>
                  </p:tgtEl>
                </p:cond>
              </p:nextCondLst>
            </p:seq>
          </p:childTnLst>
        </p:cTn>
      </p:par>
    </p:tnLst>
    <p:bldLst>
      <p:bldP spid="72715" grpId="0"/>
      <p:bldP spid="72716" grpId="0"/>
      <p:bldP spid="72717" grpId="0"/>
      <p:bldP spid="727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163888" y="1277938"/>
            <a:ext cx="58007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400" b="1" i="1">
                <a:latin typeface="Garamond" panose="02020404030301010803" pitchFamily="18" charset="0"/>
              </a:rPr>
              <a:t>Кто выдал Волан-де-Морту родителей Гарри Поттера?</a:t>
            </a:r>
          </a:p>
        </p:txBody>
      </p:sp>
      <p:sp>
        <p:nvSpPr>
          <p:cNvPr id="7373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22863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2195513" y="4581525"/>
            <a:ext cx="64770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2195513" y="5373688"/>
            <a:ext cx="647700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2195513" y="6165850"/>
            <a:ext cx="647700" cy="5762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2843213" y="4652963"/>
            <a:ext cx="4392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Питер Педигрю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2843213" y="5445125"/>
            <a:ext cx="388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Сириус Блэк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2843213" y="6237288"/>
            <a:ext cx="3313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Римус Люпин</a:t>
            </a:r>
          </a:p>
        </p:txBody>
      </p:sp>
      <p:sp>
        <p:nvSpPr>
          <p:cNvPr id="73741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986463"/>
            <a:ext cx="863600" cy="684212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25612" name="Picture 14" descr="gp_p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20700"/>
            <a:ext cx="24638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2195513" y="3789363"/>
            <a:ext cx="647700" cy="5762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2843213" y="3860800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Севирус Снегг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3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1"/>
                  </p:tgtEl>
                </p:cond>
              </p:nextCondLst>
            </p:seq>
          </p:childTnLst>
        </p:cTn>
      </p:par>
    </p:tnLst>
    <p:bldLst>
      <p:bldP spid="73738" grpId="0"/>
      <p:bldP spid="73739" grpId="0"/>
      <p:bldP spid="73740" grpId="0"/>
      <p:bldP spid="737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6627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4769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22863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2195513" y="4581525"/>
            <a:ext cx="64770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2195513" y="5373688"/>
            <a:ext cx="647700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2195513" y="6165850"/>
            <a:ext cx="647700" cy="5762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2843213" y="4652963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Виардо</a:t>
            </a: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2843213" y="5445125"/>
            <a:ext cx="194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Панаева</a:t>
            </a: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2843213" y="6237288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Денисьева</a:t>
            </a:r>
          </a:p>
        </p:txBody>
      </p:sp>
      <p:sp>
        <p:nvSpPr>
          <p:cNvPr id="26635" name="Text Box 24"/>
          <p:cNvSpPr txBox="1">
            <a:spLocks noChangeArrowheads="1"/>
          </p:cNvSpPr>
          <p:nvPr/>
        </p:nvSpPr>
        <p:spPr bwMode="auto">
          <a:xfrm>
            <a:off x="4140200" y="549275"/>
            <a:ext cx="4608513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400" b="1" i="1">
                <a:latin typeface="Garamond" panose="02020404030301010803" pitchFamily="18" charset="0"/>
              </a:rPr>
              <a:t>Какую фамилию носила возлюбленная И.С.Тургенева?</a:t>
            </a:r>
          </a:p>
        </p:txBody>
      </p:sp>
      <p:sp>
        <p:nvSpPr>
          <p:cNvPr id="74777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986463"/>
            <a:ext cx="863600" cy="684212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4779" name="Rectangle 27"/>
          <p:cNvSpPr>
            <a:spLocks noChangeArrowheads="1"/>
          </p:cNvSpPr>
          <p:nvPr/>
        </p:nvSpPr>
        <p:spPr bwMode="auto">
          <a:xfrm>
            <a:off x="2195513" y="3789363"/>
            <a:ext cx="647700" cy="5762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2843213" y="3860800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Воронцова</a:t>
            </a:r>
          </a:p>
        </p:txBody>
      </p:sp>
      <p:pic>
        <p:nvPicPr>
          <p:cNvPr id="2663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54013"/>
            <a:ext cx="2714625" cy="30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47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77"/>
                  </p:tgtEl>
                </p:cond>
              </p:nextCondLst>
            </p:seq>
          </p:childTnLst>
        </p:cTn>
      </p:par>
    </p:tnLst>
    <p:bldLst>
      <p:bldP spid="74773" grpId="0"/>
      <p:bldP spid="74774" grpId="0"/>
      <p:bldP spid="74775" grpId="0"/>
      <p:bldP spid="747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395288" y="1557338"/>
            <a:ext cx="8353425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400" b="1" i="1">
                <a:latin typeface="Garamond" panose="02020404030301010803" pitchFamily="18" charset="0"/>
              </a:rPr>
              <a:t>Кто из известных сыщиков служил в полиции?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400" b="1" i="1">
              <a:latin typeface="Garamond" panose="02020404030301010803" pitchFamily="18" charset="0"/>
            </a:endParaRPr>
          </a:p>
        </p:txBody>
      </p:sp>
      <p:sp>
        <p:nvSpPr>
          <p:cNvPr id="76814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22863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2195513" y="4581525"/>
            <a:ext cx="64770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2195513" y="5373688"/>
            <a:ext cx="647700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2195513" y="6165850"/>
            <a:ext cx="647700" cy="5762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76818" name="Text Box 18"/>
          <p:cNvSpPr txBox="1">
            <a:spLocks noChangeArrowheads="1"/>
          </p:cNvSpPr>
          <p:nvPr/>
        </p:nvSpPr>
        <p:spPr bwMode="auto">
          <a:xfrm>
            <a:off x="2843213" y="4652963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Мегрэ</a:t>
            </a:r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2843213" y="5445125"/>
            <a:ext cx="388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Огюст Дюпен</a:t>
            </a:r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2843213" y="6237288"/>
            <a:ext cx="3313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Шерлок Холмс</a:t>
            </a:r>
          </a:p>
        </p:txBody>
      </p:sp>
      <p:sp>
        <p:nvSpPr>
          <p:cNvPr id="76821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986463"/>
            <a:ext cx="863600" cy="684212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6822" name="Rectangle 22"/>
          <p:cNvSpPr>
            <a:spLocks noChangeArrowheads="1"/>
          </p:cNvSpPr>
          <p:nvPr/>
        </p:nvSpPr>
        <p:spPr bwMode="auto">
          <a:xfrm>
            <a:off x="2195513" y="3789363"/>
            <a:ext cx="647700" cy="5762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2843213" y="3860800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Эркюль Пуаро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68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21"/>
                  </p:tgtEl>
                </p:cond>
              </p:nextCondLst>
            </p:seq>
          </p:childTnLst>
        </p:cTn>
      </p:par>
    </p:tnLst>
    <p:bldLst>
      <p:bldP spid="76818" grpId="0"/>
      <p:bldP spid="76819" grpId="0"/>
      <p:bldP spid="76820" grpId="0"/>
      <p:bldP spid="768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5508625" y="549275"/>
            <a:ext cx="3455988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 b="1" i="1">
                <a:latin typeface="Garamond" panose="02020404030301010803" pitchFamily="18" charset="0"/>
              </a:rPr>
              <a:t>Пьеса какого русского писателя и драматурга легла в основу комедии Л.И.Гайдая?</a:t>
            </a:r>
          </a:p>
        </p:txBody>
      </p:sp>
      <p:sp>
        <p:nvSpPr>
          <p:cNvPr id="9626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22863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2195513" y="4581525"/>
            <a:ext cx="64770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2195513" y="5373688"/>
            <a:ext cx="647700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2195513" y="6165850"/>
            <a:ext cx="647700" cy="5762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2843213" y="4652963"/>
            <a:ext cx="4392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М.Булгакова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2843213" y="5445125"/>
            <a:ext cx="388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М.Зощенко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843213" y="6237288"/>
            <a:ext cx="3313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М.Горького</a:t>
            </a:r>
          </a:p>
        </p:txBody>
      </p:sp>
      <p:sp>
        <p:nvSpPr>
          <p:cNvPr id="9626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986463"/>
            <a:ext cx="863600" cy="684212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96268" name="Иван Васильевич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738" y="358775"/>
            <a:ext cx="4259262" cy="329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279400" y="319088"/>
            <a:ext cx="4391025" cy="33115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solidFill>
                  <a:srgbClr val="000099"/>
                </a:solidFill>
                <a:latin typeface="Garamond" panose="02020404030301010803" pitchFamily="18" charset="0"/>
              </a:rPr>
              <a:t>Внимание!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solidFill>
                  <a:srgbClr val="000099"/>
                </a:solidFill>
                <a:latin typeface="Garamond" panose="02020404030301010803" pitchFamily="18" charset="0"/>
              </a:rPr>
              <a:t>Видео-сюжет!</a:t>
            </a:r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2195513" y="3860800"/>
            <a:ext cx="647700" cy="5762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2843213" y="3932238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Е.Замятина</a:t>
            </a:r>
          </a:p>
        </p:txBody>
      </p:sp>
      <p:pic>
        <p:nvPicPr>
          <p:cNvPr id="2" name="Иван Васильевич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19088"/>
            <a:ext cx="4435475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0" fill="hold"/>
                                        <p:tgtEl>
                                          <p:spTgt spid="96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6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6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7"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6268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6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96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96259" grpId="0"/>
      <p:bldP spid="96264" grpId="0"/>
      <p:bldP spid="96265" grpId="0"/>
      <p:bldP spid="96266" grpId="0"/>
      <p:bldP spid="962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36257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969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36257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885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94300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908175" y="4183063"/>
            <a:ext cx="64770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1908175" y="4975225"/>
            <a:ext cx="647700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1908175" y="5767388"/>
            <a:ext cx="647700" cy="57626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2555875" y="4254500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«Улитка на склоне»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2555875" y="5046663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«Пикник на обочине»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2555875" y="5838825"/>
            <a:ext cx="547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«Понедельник начинается в субботу»</a:t>
            </a:r>
          </a:p>
        </p:txBody>
      </p:sp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376238" y="1782763"/>
            <a:ext cx="84867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 b="1" i="1">
                <a:latin typeface="Garamond" panose="02020404030301010803" pitchFamily="18" charset="0"/>
              </a:rPr>
              <a:t>Какой роман братьев Стругацких лег в основу художественного фильма А.Тарковского «Сталкер»?</a:t>
            </a:r>
          </a:p>
        </p:txBody>
      </p:sp>
      <p:sp>
        <p:nvSpPr>
          <p:cNvPr id="78863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6057900"/>
            <a:ext cx="863600" cy="684213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1908175" y="3490913"/>
            <a:ext cx="647700" cy="5762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2555875" y="3562350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«Сказка о тройке»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8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63"/>
                  </p:tgtEl>
                </p:cond>
              </p:nextCondLst>
            </p:seq>
          </p:childTnLst>
        </p:cTn>
      </p:par>
    </p:tnLst>
    <p:bldLst>
      <p:bldP spid="78857" grpId="0"/>
      <p:bldP spid="78858" grpId="0"/>
      <p:bldP spid="78859" grpId="0"/>
      <p:bldP spid="788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987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94300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1476375" y="3933825"/>
            <a:ext cx="64770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1476375" y="4897438"/>
            <a:ext cx="647700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476375" y="5832475"/>
            <a:ext cx="647700" cy="5762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2124075" y="4005263"/>
            <a:ext cx="554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Остап Бендер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2124075" y="4941888"/>
            <a:ext cx="5761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Андрей Болконский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2124075" y="5949950"/>
            <a:ext cx="5761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Юрий Ромашов</a:t>
            </a:r>
          </a:p>
        </p:txBody>
      </p:sp>
      <p:sp>
        <p:nvSpPr>
          <p:cNvPr id="798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6057900"/>
            <a:ext cx="863600" cy="684213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0731" name="Text Box 13"/>
          <p:cNvSpPr txBox="1">
            <a:spLocks noChangeArrowheads="1"/>
          </p:cNvSpPr>
          <p:nvPr/>
        </p:nvSpPr>
        <p:spPr bwMode="auto">
          <a:xfrm>
            <a:off x="539750" y="1366838"/>
            <a:ext cx="813752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>
                <a:latin typeface="Garamond" panose="02020404030301010803" pitchFamily="18" charset="0"/>
              </a:rPr>
              <a:t>Какому литературному герою принадлежит следующий афоризм: </a:t>
            </a:r>
            <a:br>
              <a:rPr lang="ru-RU" altLang="ru-RU" sz="2800" b="1" i="1">
                <a:latin typeface="Garamond" panose="02020404030301010803" pitchFamily="18" charset="0"/>
              </a:rPr>
            </a:br>
            <a:r>
              <a:rPr lang="ru-RU" altLang="ru-RU" sz="2800" b="1" i="1">
                <a:latin typeface="Garamond" panose="02020404030301010803" pitchFamily="18" charset="0"/>
              </a:rPr>
              <a:t>«Командовать парадом буду я!»?</a:t>
            </a:r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1476375" y="3068638"/>
            <a:ext cx="647700" cy="5762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2124075" y="3140075"/>
            <a:ext cx="42021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Сергей Сергеевич Паратов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9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4"/>
                  </p:tgtEl>
                </p:cond>
              </p:nextCondLst>
            </p:seq>
          </p:childTnLst>
        </p:cTn>
      </p:par>
    </p:tnLst>
    <p:bldLst>
      <p:bldP spid="79881" grpId="0"/>
      <p:bldP spid="79882" grpId="0"/>
      <p:bldP spid="79883" grpId="0"/>
      <p:bldP spid="7989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468313" y="2924175"/>
            <a:ext cx="83518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>
                <a:latin typeface="Garamond" panose="02020404030301010803" pitchFamily="18" charset="0"/>
              </a:rPr>
              <a:t>Кто из писателей не создал драматических произведений?</a:t>
            </a:r>
          </a:p>
        </p:txBody>
      </p:sp>
      <p:sp>
        <p:nvSpPr>
          <p:cNvPr id="809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94300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2195513" y="4652963"/>
            <a:ext cx="64770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2195513" y="5445125"/>
            <a:ext cx="647700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2195513" y="6237288"/>
            <a:ext cx="647700" cy="57626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2843213" y="4724400"/>
            <a:ext cx="3313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И.А.Гончаров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2843213" y="5492750"/>
            <a:ext cx="301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И.С.Тургенев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2843213" y="6284913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А.С.Пушкин</a:t>
            </a:r>
          </a:p>
        </p:txBody>
      </p:sp>
      <p:sp>
        <p:nvSpPr>
          <p:cNvPr id="80910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6057900"/>
            <a:ext cx="863600" cy="684213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2195513" y="3933825"/>
            <a:ext cx="647700" cy="5762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2843213" y="4005263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М.Ю.Лермонтов</a:t>
            </a:r>
          </a:p>
        </p:txBody>
      </p:sp>
      <p:pic>
        <p:nvPicPr>
          <p:cNvPr id="31758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6"/>
          <a:stretch>
            <a:fillRect/>
          </a:stretch>
        </p:blipFill>
        <p:spPr bwMode="auto">
          <a:xfrm>
            <a:off x="620713" y="276225"/>
            <a:ext cx="1873250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9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239713"/>
            <a:ext cx="1831975" cy="21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60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266700"/>
            <a:ext cx="178752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61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50" y="276225"/>
            <a:ext cx="1749425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9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09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0"/>
                  </p:tgtEl>
                </p:cond>
              </p:nextCondLst>
            </p:seq>
          </p:childTnLst>
        </p:cTn>
      </p:par>
    </p:tnLst>
    <p:bldLst>
      <p:bldP spid="80907" grpId="0"/>
      <p:bldP spid="80908" grpId="0"/>
      <p:bldP spid="80909" grpId="0"/>
      <p:bldP spid="809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3795" name="Text Box 10"/>
          <p:cNvSpPr txBox="1">
            <a:spLocks noChangeArrowheads="1"/>
          </p:cNvSpPr>
          <p:nvPr/>
        </p:nvSpPr>
        <p:spPr bwMode="auto">
          <a:xfrm>
            <a:off x="395288" y="2924175"/>
            <a:ext cx="828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>
                <a:latin typeface="Garamond" panose="02020404030301010803" pitchFamily="18" charset="0"/>
              </a:rPr>
              <a:t>Кто из перечисленных авторов не принадлежит эпохе Возрождения?</a:t>
            </a:r>
          </a:p>
        </p:txBody>
      </p:sp>
      <p:sp>
        <p:nvSpPr>
          <p:cNvPr id="819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94300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1547813" y="4652963"/>
            <a:ext cx="64770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1547813" y="5445125"/>
            <a:ext cx="647700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1547813" y="6237288"/>
            <a:ext cx="647700" cy="57626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2195513" y="4724400"/>
            <a:ext cx="5522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М.Сервантес</a:t>
            </a:r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2195513" y="5492750"/>
            <a:ext cx="540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И.Гете</a:t>
            </a:r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2195513" y="6237288"/>
            <a:ext cx="475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Ф.Петрарка</a:t>
            </a:r>
          </a:p>
        </p:txBody>
      </p:sp>
      <p:sp>
        <p:nvSpPr>
          <p:cNvPr id="81938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6057900"/>
            <a:ext cx="863600" cy="684213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3380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476250"/>
            <a:ext cx="18573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5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476250"/>
            <a:ext cx="1912937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6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49275"/>
            <a:ext cx="1800225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3" name="Rectangle 23"/>
          <p:cNvSpPr>
            <a:spLocks noChangeArrowheads="1"/>
          </p:cNvSpPr>
          <p:nvPr/>
        </p:nvSpPr>
        <p:spPr bwMode="auto">
          <a:xfrm>
            <a:off x="1547813" y="3848100"/>
            <a:ext cx="647700" cy="5762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2195513" y="3919538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Д.Бокаччо</a:t>
            </a:r>
          </a:p>
        </p:txBody>
      </p:sp>
      <p:pic>
        <p:nvPicPr>
          <p:cNvPr id="33809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>
            <a:fillRect/>
          </a:stretch>
        </p:blipFill>
        <p:spPr bwMode="auto">
          <a:xfrm>
            <a:off x="411163" y="473075"/>
            <a:ext cx="18859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19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8"/>
                  </p:tgtEl>
                </p:cond>
              </p:nextCondLst>
            </p:seq>
          </p:childTnLst>
        </p:cTn>
      </p:par>
    </p:tnLst>
    <p:bldLst>
      <p:bldP spid="81935" grpId="0"/>
      <p:bldP spid="81936" grpId="0"/>
      <p:bldP spid="81937" grpId="0"/>
      <p:bldP spid="819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47" name="Text Box 14"/>
          <p:cNvSpPr txBox="1">
            <a:spLocks noChangeArrowheads="1"/>
          </p:cNvSpPr>
          <p:nvPr/>
        </p:nvSpPr>
        <p:spPr bwMode="auto">
          <a:xfrm>
            <a:off x="4500563" y="1268413"/>
            <a:ext cx="41036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>
                <a:latin typeface="Garamond" panose="02020404030301010803" pitchFamily="18" charset="0"/>
              </a:rPr>
              <a:t>В каком городе происходит действие трагедии У.Шекспира «Ромео и Джульетта»?</a:t>
            </a:r>
          </a:p>
        </p:txBody>
      </p:sp>
      <p:sp>
        <p:nvSpPr>
          <p:cNvPr id="3073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94300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2195513" y="4652963"/>
            <a:ext cx="64770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2195513" y="5445125"/>
            <a:ext cx="647700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2195513" y="6237288"/>
            <a:ext cx="647700" cy="57626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2843213" y="4724400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Неаполь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2843213" y="5516563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Венеция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2843213" y="6308725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Верона</a:t>
            </a:r>
          </a:p>
        </p:txBody>
      </p:sp>
      <p:sp>
        <p:nvSpPr>
          <p:cNvPr id="30746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6057900"/>
            <a:ext cx="863600" cy="684213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6156" name="Picture 27" descr="Шекспи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5"/>
          <a:stretch>
            <a:fillRect/>
          </a:stretch>
        </p:blipFill>
        <p:spPr bwMode="auto">
          <a:xfrm>
            <a:off x="250825" y="333375"/>
            <a:ext cx="27559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2195513" y="3860800"/>
            <a:ext cx="647700" cy="5762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2843213" y="3932238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Рим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6"/>
                  </p:tgtEl>
                </p:cond>
              </p:nextCondLst>
            </p:seq>
          </p:childTnLst>
        </p:cTn>
      </p:par>
    </p:tnLst>
    <p:bldLst>
      <p:bldP spid="30743" grpId="0"/>
      <p:bldP spid="30744" grpId="0"/>
      <p:bldP spid="30745" grpId="0"/>
      <p:bldP spid="307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2962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94300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1476375" y="3933825"/>
            <a:ext cx="64770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82964" name="Rectangle 20"/>
          <p:cNvSpPr>
            <a:spLocks noChangeArrowheads="1"/>
          </p:cNvSpPr>
          <p:nvPr/>
        </p:nvSpPr>
        <p:spPr bwMode="auto">
          <a:xfrm>
            <a:off x="1476375" y="4897438"/>
            <a:ext cx="647700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1476375" y="5832475"/>
            <a:ext cx="647700" cy="5762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2124075" y="3979863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Астрид Линдгрен</a:t>
            </a:r>
          </a:p>
        </p:txBody>
      </p:sp>
      <p:sp>
        <p:nvSpPr>
          <p:cNvPr id="82967" name="Text Box 23"/>
          <p:cNvSpPr txBox="1">
            <a:spLocks noChangeArrowheads="1"/>
          </p:cNvSpPr>
          <p:nvPr/>
        </p:nvSpPr>
        <p:spPr bwMode="auto">
          <a:xfrm>
            <a:off x="2124075" y="4916488"/>
            <a:ext cx="5761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Сельма Лагерлеф</a:t>
            </a:r>
          </a:p>
        </p:txBody>
      </p:sp>
      <p:sp>
        <p:nvSpPr>
          <p:cNvPr id="82968" name="Text Box 24"/>
          <p:cNvSpPr txBox="1">
            <a:spLocks noChangeArrowheads="1"/>
          </p:cNvSpPr>
          <p:nvPr/>
        </p:nvSpPr>
        <p:spPr bwMode="auto">
          <a:xfrm>
            <a:off x="2124075" y="5876925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Туве Янсон</a:t>
            </a:r>
          </a:p>
        </p:txBody>
      </p:sp>
      <p:sp>
        <p:nvSpPr>
          <p:cNvPr id="82969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6057900"/>
            <a:ext cx="863600" cy="684213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4827" name="Text Box 26"/>
          <p:cNvSpPr txBox="1">
            <a:spLocks noChangeArrowheads="1"/>
          </p:cNvSpPr>
          <p:nvPr/>
        </p:nvSpPr>
        <p:spPr bwMode="auto">
          <a:xfrm>
            <a:off x="3203575" y="1196975"/>
            <a:ext cx="5473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>
                <a:latin typeface="Garamond" panose="02020404030301010803" pitchFamily="18" charset="0"/>
              </a:rPr>
              <a:t>Кто из известных сказочников создал образ Мумми Тролля?</a:t>
            </a:r>
          </a:p>
        </p:txBody>
      </p:sp>
      <p:sp>
        <p:nvSpPr>
          <p:cNvPr id="82979" name="Rectangle 35"/>
          <p:cNvSpPr>
            <a:spLocks noChangeArrowheads="1"/>
          </p:cNvSpPr>
          <p:nvPr/>
        </p:nvSpPr>
        <p:spPr bwMode="auto">
          <a:xfrm>
            <a:off x="1476375" y="3141663"/>
            <a:ext cx="647700" cy="5762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82980" name="Text Box 36"/>
          <p:cNvSpPr txBox="1">
            <a:spLocks noChangeArrowheads="1"/>
          </p:cNvSpPr>
          <p:nvPr/>
        </p:nvSpPr>
        <p:spPr bwMode="auto">
          <a:xfrm>
            <a:off x="2124075" y="3213100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Алан Александр Милн</a:t>
            </a:r>
          </a:p>
        </p:txBody>
      </p:sp>
      <p:pic>
        <p:nvPicPr>
          <p:cNvPr id="34830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801688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9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6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29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69"/>
                  </p:tgtEl>
                </p:cond>
              </p:nextCondLst>
            </p:seq>
          </p:childTnLst>
        </p:cTn>
      </p:par>
    </p:tnLst>
    <p:bldLst>
      <p:bldP spid="82966" grpId="0"/>
      <p:bldP spid="82967" grpId="0"/>
      <p:bldP spid="82968" grpId="0"/>
      <p:bldP spid="8298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5843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5844" name="Text Box 9"/>
          <p:cNvSpPr txBox="1">
            <a:spLocks noChangeArrowheads="1"/>
          </p:cNvSpPr>
          <p:nvPr/>
        </p:nvSpPr>
        <p:spPr bwMode="auto">
          <a:xfrm>
            <a:off x="3600450" y="1406525"/>
            <a:ext cx="5364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>
                <a:latin typeface="Garamond" panose="02020404030301010803" pitchFamily="18" charset="0"/>
              </a:rPr>
              <a:t>Какое название не придумано Д.Толкиеном?</a:t>
            </a:r>
          </a:p>
        </p:txBody>
      </p:sp>
      <p:sp>
        <p:nvSpPr>
          <p:cNvPr id="850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22863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2195513" y="4581525"/>
            <a:ext cx="64770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2195513" y="5373688"/>
            <a:ext cx="647700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2195513" y="6165850"/>
            <a:ext cx="647700" cy="5762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2843213" y="4652963"/>
            <a:ext cx="3168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Мордор</a:t>
            </a: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2843213" y="5445125"/>
            <a:ext cx="316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Эльсинор</a:t>
            </a:r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2843213" y="6237288"/>
            <a:ext cx="3313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Рохан</a:t>
            </a:r>
          </a:p>
        </p:txBody>
      </p:sp>
      <p:sp>
        <p:nvSpPr>
          <p:cNvPr id="85009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986463"/>
            <a:ext cx="863600" cy="684212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35853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27813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2195513" y="3789363"/>
            <a:ext cx="647700" cy="5762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85012" name="Text Box 20"/>
          <p:cNvSpPr txBox="1">
            <a:spLocks noChangeArrowheads="1"/>
          </p:cNvSpPr>
          <p:nvPr/>
        </p:nvSpPr>
        <p:spPr bwMode="auto">
          <a:xfrm>
            <a:off x="2843213" y="3860800"/>
            <a:ext cx="3240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Изенгард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50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9"/>
                  </p:tgtEl>
                </p:cond>
              </p:nextCondLst>
            </p:seq>
          </p:childTnLst>
        </p:cTn>
      </p:par>
    </p:tnLst>
    <p:bldLst>
      <p:bldP spid="85006" grpId="0"/>
      <p:bldP spid="85007" grpId="0"/>
      <p:bldP spid="85008" grpId="0"/>
      <p:bldP spid="850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6867" name="Text Box 8"/>
          <p:cNvSpPr txBox="1">
            <a:spLocks noChangeArrowheads="1"/>
          </p:cNvSpPr>
          <p:nvPr/>
        </p:nvSpPr>
        <p:spPr bwMode="auto">
          <a:xfrm>
            <a:off x="684213" y="1628775"/>
            <a:ext cx="7993062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 b="1" i="1">
                <a:latin typeface="Garamond" panose="02020404030301010803" pitchFamily="18" charset="0"/>
              </a:rPr>
              <a:t>Какое литературное объединение существовало в </a:t>
            </a:r>
            <a:r>
              <a:rPr lang="en-US" altLang="ru-RU" sz="3000" b="1" i="1">
                <a:latin typeface="Garamond" panose="02020404030301010803" pitchFamily="18" charset="0"/>
              </a:rPr>
              <a:t>XIX</a:t>
            </a:r>
            <a:r>
              <a:rPr lang="ru-RU" altLang="ru-RU" sz="3000" b="1" i="1">
                <a:latin typeface="Garamond" panose="02020404030301010803" pitchFamily="18" charset="0"/>
              </a:rPr>
              <a:t> веке?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000" b="1" i="1">
              <a:latin typeface="Garamond" panose="02020404030301010803" pitchFamily="18" charset="0"/>
            </a:endParaRPr>
          </a:p>
        </p:txBody>
      </p:sp>
      <p:sp>
        <p:nvSpPr>
          <p:cNvPr id="8397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22863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2195513" y="4581525"/>
            <a:ext cx="64770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2195513" y="5373688"/>
            <a:ext cx="647700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2195513" y="6165850"/>
            <a:ext cx="647700" cy="5762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2843213" y="4652963"/>
            <a:ext cx="3168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«ЛЕФ»</a:t>
            </a: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2843213" y="5445125"/>
            <a:ext cx="316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«Арзамас»</a:t>
            </a:r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2843213" y="6237288"/>
            <a:ext cx="3313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«ОБЭРИУ»</a:t>
            </a:r>
          </a:p>
        </p:txBody>
      </p:sp>
      <p:sp>
        <p:nvSpPr>
          <p:cNvPr id="83984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986463"/>
            <a:ext cx="863600" cy="684212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2195513" y="3789363"/>
            <a:ext cx="647700" cy="5762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2843213" y="3860800"/>
            <a:ext cx="4532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«Серапионовы братья»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3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84"/>
                  </p:tgtEl>
                </p:cond>
              </p:nextCondLst>
            </p:seq>
          </p:childTnLst>
        </p:cTn>
      </p:par>
    </p:tnLst>
    <p:bldLst>
      <p:bldP spid="83981" grpId="0"/>
      <p:bldP spid="83982" grpId="0"/>
      <p:bldP spid="83983" grpId="0"/>
      <p:bldP spid="8398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5795963" y="333375"/>
            <a:ext cx="3097212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 b="1" i="1">
                <a:latin typeface="Garamond" panose="02020404030301010803" pitchFamily="18" charset="0"/>
              </a:rPr>
              <a:t>О каком литературном жанре идет речь?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000" b="1" i="1">
              <a:latin typeface="Garamond" panose="02020404030301010803" pitchFamily="18" charset="0"/>
            </a:endParaRPr>
          </a:p>
        </p:txBody>
      </p:sp>
      <p:sp>
        <p:nvSpPr>
          <p:cNvPr id="8602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22863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2195513" y="4581525"/>
            <a:ext cx="64770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2195513" y="5373688"/>
            <a:ext cx="647700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2195513" y="6165850"/>
            <a:ext cx="647700" cy="5762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2843213" y="4652963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Поэма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2843213" y="5445125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Баллада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2843213" y="6237288"/>
            <a:ext cx="3313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Сонет</a:t>
            </a:r>
          </a:p>
        </p:txBody>
      </p:sp>
      <p:sp>
        <p:nvSpPr>
          <p:cNvPr id="86031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986463"/>
            <a:ext cx="863600" cy="684212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323850" y="404813"/>
            <a:ext cx="5400675" cy="1917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bg2"/>
                </a:solidFill>
                <a:latin typeface="Garamond" panose="02020404030301010803" pitchFamily="18" charset="0"/>
              </a:rPr>
              <a:t>   … -  Хоровая песня в средневековой западноевропейской поэзии, позднее – небольшое сюжетное стихотворение, в основе которого чаще всего лежит какой-то необычайный случай.</a:t>
            </a:r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2195513" y="3716338"/>
            <a:ext cx="647700" cy="5762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2843213" y="3787775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6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6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31"/>
                  </p:tgtEl>
                </p:cond>
              </p:nextCondLst>
            </p:seq>
          </p:childTnLst>
        </p:cTn>
      </p:par>
    </p:tnLst>
    <p:bldLst>
      <p:bldP spid="86023" grpId="0"/>
      <p:bldP spid="86028" grpId="0"/>
      <p:bldP spid="86029" grpId="0"/>
      <p:bldP spid="86030" grpId="0"/>
      <p:bldP spid="86032" grpId="0" animBg="1"/>
      <p:bldP spid="860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5651500" y="476250"/>
            <a:ext cx="29543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>
                <a:latin typeface="Garamond" panose="02020404030301010803" pitchFamily="18" charset="0"/>
              </a:rPr>
              <a:t>Назовите использованное автором художественное средство?</a:t>
            </a:r>
          </a:p>
        </p:txBody>
      </p:sp>
      <p:sp>
        <p:nvSpPr>
          <p:cNvPr id="8704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22863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2195513" y="4581525"/>
            <a:ext cx="64770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195513" y="5373688"/>
            <a:ext cx="647700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2195513" y="6165850"/>
            <a:ext cx="647700" cy="5762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2843213" y="4652963"/>
            <a:ext cx="3168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Метафора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2843213" y="5445125"/>
            <a:ext cx="2952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Гипербола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2843213" y="6237288"/>
            <a:ext cx="3313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Сравнение</a:t>
            </a:r>
          </a:p>
        </p:txBody>
      </p:sp>
      <p:sp>
        <p:nvSpPr>
          <p:cNvPr id="87053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986463"/>
            <a:ext cx="863600" cy="684212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323850" y="404813"/>
            <a:ext cx="4608513" cy="2227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chemeClr val="bg2"/>
                </a:solidFill>
                <a:latin typeface="Garamond" panose="02020404030301010803" pitchFamily="18" charset="0"/>
              </a:rPr>
              <a:t>   «А там нивы с волнующимися, разноцветными хлебами шли амфитеатром и примыкали к темному лесу»</a:t>
            </a:r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2195513" y="3789363"/>
            <a:ext cx="647700" cy="5762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2843213" y="3860800"/>
            <a:ext cx="3240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Метонимия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7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7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53"/>
                  </p:tgtEl>
                </p:cond>
              </p:nextCondLst>
            </p:seq>
          </p:childTnLst>
        </p:cTn>
      </p:par>
    </p:tnLst>
    <p:bldLst>
      <p:bldP spid="87044" grpId="0"/>
      <p:bldP spid="87050" grpId="0"/>
      <p:bldP spid="87051" grpId="0"/>
      <p:bldP spid="87052" grpId="0"/>
      <p:bldP spid="87054" grpId="0" animBg="1"/>
      <p:bldP spid="870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50825" y="2493963"/>
            <a:ext cx="87137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 b="1" i="1">
                <a:latin typeface="Garamond" panose="02020404030301010803" pitchFamily="18" charset="0"/>
              </a:rPr>
              <a:t>Определите стихотворный размер, использованный автором.</a:t>
            </a:r>
          </a:p>
        </p:txBody>
      </p:sp>
      <p:sp>
        <p:nvSpPr>
          <p:cNvPr id="8909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22863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2195513" y="4581525"/>
            <a:ext cx="64770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2195513" y="5373688"/>
            <a:ext cx="647700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2195513" y="6165850"/>
            <a:ext cx="647700" cy="5762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2843213" y="4652963"/>
            <a:ext cx="3168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Ямб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2843213" y="5445125"/>
            <a:ext cx="2952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Хорей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2843213" y="6237288"/>
            <a:ext cx="3313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Дактиль</a:t>
            </a:r>
          </a:p>
        </p:txBody>
      </p:sp>
      <p:sp>
        <p:nvSpPr>
          <p:cNvPr id="89101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986463"/>
            <a:ext cx="863600" cy="684212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323850" y="404813"/>
            <a:ext cx="5543550" cy="2041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bg2"/>
                </a:solidFill>
                <a:latin typeface="Garamond" panose="02020404030301010803" pitchFamily="18" charset="0"/>
              </a:rPr>
              <a:t>«Высокой страсти не имея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bg2"/>
                </a:solidFill>
                <a:latin typeface="Garamond" panose="02020404030301010803" pitchFamily="18" charset="0"/>
              </a:rPr>
              <a:t>Для звуков жизни не щадить,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bg2"/>
                </a:solidFill>
                <a:latin typeface="Garamond" panose="02020404030301010803" pitchFamily="18" charset="0"/>
              </a:rPr>
              <a:t>Не мог он ямба от хорея,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bg2"/>
                </a:solidFill>
                <a:latin typeface="Garamond" panose="02020404030301010803" pitchFamily="18" charset="0"/>
              </a:rPr>
              <a:t>Как мы ни бились, отличить.»</a:t>
            </a: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2195513" y="3789363"/>
            <a:ext cx="647700" cy="5762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2843213" y="3860800"/>
            <a:ext cx="3240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Garamond" panose="02020404030301010803" pitchFamily="18" charset="0"/>
              </a:rPr>
              <a:t>Амфибрахий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9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9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01"/>
                  </p:tgtEl>
                </p:cond>
              </p:nextCondLst>
            </p:seq>
          </p:childTnLst>
        </p:cTn>
      </p:par>
    </p:tnLst>
    <p:bldLst>
      <p:bldP spid="89093" grpId="0"/>
      <p:bldP spid="89098" grpId="0"/>
      <p:bldP spid="89099" grpId="0"/>
      <p:bldP spid="89100" grpId="0"/>
      <p:bldP spid="89102" grpId="0" animBg="1"/>
      <p:bldP spid="89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684213" y="1268413"/>
            <a:ext cx="8207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i="1">
                <a:latin typeface="Times New Roman" panose="02020603050405020304" pitchFamily="18" charset="0"/>
              </a:rPr>
              <a:t>Назовите кличку коня Казбича</a:t>
            </a:r>
            <a:endParaRPr lang="ru-RU" altLang="ru-RU" sz="3600" b="1" i="1">
              <a:latin typeface="Garamond" panose="02020404030301010803" pitchFamily="18" charset="0"/>
            </a:endParaRPr>
          </a:p>
        </p:txBody>
      </p:sp>
      <p:sp>
        <p:nvSpPr>
          <p:cNvPr id="56343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94300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2195513" y="4652963"/>
            <a:ext cx="64770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2195513" y="5445125"/>
            <a:ext cx="647700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2195513" y="6237288"/>
            <a:ext cx="647700" cy="57626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2843213" y="4724400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Митька</a:t>
            </a:r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2843213" y="5516563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Карагез</a:t>
            </a: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2843213" y="6308725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Изумруд</a:t>
            </a:r>
          </a:p>
        </p:txBody>
      </p:sp>
      <p:sp>
        <p:nvSpPr>
          <p:cNvPr id="56350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6057900"/>
            <a:ext cx="863600" cy="684213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6360" name="Rectangle 40"/>
          <p:cNvSpPr>
            <a:spLocks noChangeArrowheads="1"/>
          </p:cNvSpPr>
          <p:nvPr/>
        </p:nvSpPr>
        <p:spPr bwMode="auto">
          <a:xfrm>
            <a:off x="2195513" y="3860800"/>
            <a:ext cx="647700" cy="5762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56361" name="Text Box 41"/>
          <p:cNvSpPr txBox="1">
            <a:spLocks noChangeArrowheads="1"/>
          </p:cNvSpPr>
          <p:nvPr/>
        </p:nvSpPr>
        <p:spPr bwMode="auto">
          <a:xfrm>
            <a:off x="2843213" y="3932238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Фру-фру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6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50"/>
                  </p:tgtEl>
                </p:cond>
              </p:nextCondLst>
            </p:seq>
          </p:childTnLst>
        </p:cTn>
      </p:par>
    </p:tnLst>
    <p:bldLst>
      <p:bldP spid="56341" grpId="0"/>
      <p:bldP spid="56347" grpId="0"/>
      <p:bldP spid="56348" grpId="0"/>
      <p:bldP spid="56349" grpId="0"/>
      <p:bldP spid="563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211638" y="836613"/>
            <a:ext cx="4716462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>
                <a:latin typeface="Garamond" panose="02020404030301010803" pitchFamily="18" charset="0"/>
              </a:rPr>
              <a:t>Знаменитый портрет А.С.Пушкина принадлежит кисти…</a:t>
            </a:r>
          </a:p>
        </p:txBody>
      </p:sp>
      <p:sp>
        <p:nvSpPr>
          <p:cNvPr id="5735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94300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195513" y="4652963"/>
            <a:ext cx="64770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2195513" y="5445125"/>
            <a:ext cx="647700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2195513" y="6237288"/>
            <a:ext cx="647700" cy="57626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843213" y="4724400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Кипренского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2843213" y="5516563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Перова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2843213" y="6308725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Брюллова</a:t>
            </a:r>
          </a:p>
        </p:txBody>
      </p:sp>
      <p:sp>
        <p:nvSpPr>
          <p:cNvPr id="5735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6057900"/>
            <a:ext cx="863600" cy="684213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195513" y="3932238"/>
            <a:ext cx="647700" cy="5762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2843213" y="4003675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Репина</a:t>
            </a:r>
          </a:p>
        </p:txBody>
      </p:sp>
      <p:pic>
        <p:nvPicPr>
          <p:cNvPr id="820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26955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7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7"/>
                  </p:tgtEl>
                </p:cond>
              </p:nextCondLst>
            </p:seq>
          </p:childTnLst>
        </p:cTn>
      </p:par>
    </p:tnLst>
    <p:bldLst>
      <p:bldP spid="57354" grpId="0"/>
      <p:bldP spid="57355" grpId="0"/>
      <p:bldP spid="57356" grpId="0"/>
      <p:bldP spid="573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9219" name="Text Box 13"/>
          <p:cNvSpPr txBox="1">
            <a:spLocks noChangeArrowheads="1"/>
          </p:cNvSpPr>
          <p:nvPr/>
        </p:nvSpPr>
        <p:spPr bwMode="auto">
          <a:xfrm>
            <a:off x="3563938" y="476250"/>
            <a:ext cx="5400675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500" b="1" i="1">
                <a:latin typeface="Garamond" panose="02020404030301010803" pitchFamily="18" charset="0"/>
              </a:rPr>
              <a:t>Какому литературному направлению принадлежит повесть Н.М.Карамзина «Бедная Лиза»?</a:t>
            </a:r>
          </a:p>
        </p:txBody>
      </p:sp>
      <p:sp>
        <p:nvSpPr>
          <p:cNvPr id="58390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94300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2195513" y="4652963"/>
            <a:ext cx="64770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2195513" y="5445125"/>
            <a:ext cx="647700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58393" name="Rectangle 25"/>
          <p:cNvSpPr>
            <a:spLocks noChangeArrowheads="1"/>
          </p:cNvSpPr>
          <p:nvPr/>
        </p:nvSpPr>
        <p:spPr bwMode="auto">
          <a:xfrm>
            <a:off x="2195513" y="6237288"/>
            <a:ext cx="647700" cy="57626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2843213" y="4724400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Романтизм</a:t>
            </a:r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2843213" y="5516563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Сентиментализм</a:t>
            </a:r>
          </a:p>
        </p:txBody>
      </p:sp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2843213" y="6308725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Классицизм</a:t>
            </a:r>
          </a:p>
        </p:txBody>
      </p:sp>
      <p:sp>
        <p:nvSpPr>
          <p:cNvPr id="58397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6057900"/>
            <a:ext cx="863600" cy="684213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922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476250"/>
            <a:ext cx="19494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99" name="Rectangle 31"/>
          <p:cNvSpPr>
            <a:spLocks noChangeArrowheads="1"/>
          </p:cNvSpPr>
          <p:nvPr/>
        </p:nvSpPr>
        <p:spPr bwMode="auto">
          <a:xfrm>
            <a:off x="2195513" y="3860800"/>
            <a:ext cx="647700" cy="5762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58400" name="Text Box 32"/>
          <p:cNvSpPr txBox="1">
            <a:spLocks noChangeArrowheads="1"/>
          </p:cNvSpPr>
          <p:nvPr/>
        </p:nvSpPr>
        <p:spPr bwMode="auto">
          <a:xfrm>
            <a:off x="2843213" y="3932238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Модернизм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9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8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97"/>
                  </p:tgtEl>
                </p:cond>
              </p:nextCondLst>
            </p:seq>
          </p:childTnLst>
        </p:cTn>
      </p:par>
    </p:tnLst>
    <p:bldLst>
      <p:bldP spid="58394" grpId="0"/>
      <p:bldP spid="58395" grpId="0"/>
      <p:bldP spid="58396" grpId="0"/>
      <p:bldP spid="584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4067175" y="1484313"/>
            <a:ext cx="4537075" cy="16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300" b="1" i="1">
                <a:latin typeface="Garamond" panose="02020404030301010803" pitchFamily="18" charset="0"/>
              </a:rPr>
              <a:t>Какая пьеса не принадлежит перу Мольера?</a:t>
            </a:r>
          </a:p>
        </p:txBody>
      </p:sp>
      <p:sp>
        <p:nvSpPr>
          <p:cNvPr id="5940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94300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2195513" y="4652963"/>
            <a:ext cx="64770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2195513" y="5445125"/>
            <a:ext cx="647700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195513" y="6237288"/>
            <a:ext cx="647700" cy="57626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2843213" y="4724400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«Тартюф»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2843213" y="5516563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«Пигмалион»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2843213" y="6308725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«Мнимый больной»</a:t>
            </a:r>
          </a:p>
        </p:txBody>
      </p:sp>
      <p:sp>
        <p:nvSpPr>
          <p:cNvPr id="59407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6057900"/>
            <a:ext cx="863600" cy="684213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10252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241935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2195513" y="3860800"/>
            <a:ext cx="647700" cy="5762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59419" name="Text Box 27"/>
          <p:cNvSpPr txBox="1">
            <a:spLocks noChangeArrowheads="1"/>
          </p:cNvSpPr>
          <p:nvPr/>
        </p:nvSpPr>
        <p:spPr bwMode="auto">
          <a:xfrm>
            <a:off x="2843213" y="3932238"/>
            <a:ext cx="532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«Смешные жеманницы»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9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7"/>
                  </p:tgtEl>
                </p:cond>
              </p:nextCondLst>
            </p:seq>
          </p:childTnLst>
        </p:cTn>
      </p:par>
    </p:tnLst>
    <p:bldLst>
      <p:bldP spid="59404" grpId="0"/>
      <p:bldP spid="59405" grpId="0"/>
      <p:bldP spid="59406" grpId="0"/>
      <p:bldP spid="594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364163" y="765175"/>
            <a:ext cx="3529012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400" b="1" i="1">
                <a:latin typeface="Garamond" panose="02020404030301010803" pitchFamily="18" charset="0"/>
              </a:rPr>
              <a:t>Кто из следующих авторов не писал о Дон Жуане?</a:t>
            </a:r>
          </a:p>
        </p:txBody>
      </p:sp>
      <p:sp>
        <p:nvSpPr>
          <p:cNvPr id="6042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94300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195513" y="4652963"/>
            <a:ext cx="64770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2195513" y="5445125"/>
            <a:ext cx="647700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2195513" y="6237288"/>
            <a:ext cx="647700" cy="57626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2843213" y="47244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Гете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2843213" y="5516563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Байрон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2843213" y="6308725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Пушкин</a:t>
            </a:r>
          </a:p>
        </p:txBody>
      </p:sp>
      <p:sp>
        <p:nvSpPr>
          <p:cNvPr id="60429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6057900"/>
            <a:ext cx="863600" cy="684213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1127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33600"/>
            <a:ext cx="1357312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4813"/>
            <a:ext cx="1357312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133600"/>
            <a:ext cx="1357312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2195513" y="3860800"/>
            <a:ext cx="647700" cy="5762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2843213" y="3932238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Мольер</a:t>
            </a:r>
          </a:p>
        </p:txBody>
      </p:sp>
      <p:pic>
        <p:nvPicPr>
          <p:cNvPr id="11281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13239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0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0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9"/>
                  </p:tgtEl>
                </p:cond>
              </p:nextCondLst>
            </p:seq>
          </p:childTnLst>
        </p:cTn>
      </p:par>
    </p:tnLst>
    <p:bldLst>
      <p:bldP spid="60421" grpId="0"/>
      <p:bldP spid="60426" grpId="0"/>
      <p:bldP spid="60427" grpId="0"/>
      <p:bldP spid="60428" grpId="0"/>
      <p:bldP spid="604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92162" cy="719138"/>
          </a:xfrm>
          <a:prstGeom prst="actionButtonForwardNex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5148263" y="404813"/>
            <a:ext cx="3744912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800" b="1" i="1">
                <a:latin typeface="Garamond" panose="02020404030301010803" pitchFamily="18" charset="0"/>
              </a:rPr>
              <a:t>Кто из русских писателей ни разу не был за границей?</a:t>
            </a:r>
          </a:p>
        </p:txBody>
      </p:sp>
      <p:sp>
        <p:nvSpPr>
          <p:cNvPr id="6144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194300"/>
            <a:ext cx="863600" cy="682625"/>
          </a:xfrm>
          <a:prstGeom prst="actionButtonHelp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2195513" y="4652963"/>
            <a:ext cx="64770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2195513" y="5445125"/>
            <a:ext cx="647700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2195513" y="6237288"/>
            <a:ext cx="647700" cy="57626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2843213" y="4724400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А.С.Пушкин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2843213" y="5516563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И.С.Тургенев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2843213" y="6308725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И.А.Гончаров</a:t>
            </a:r>
          </a:p>
        </p:txBody>
      </p:sp>
      <p:sp>
        <p:nvSpPr>
          <p:cNvPr id="61455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6057900"/>
            <a:ext cx="863600" cy="684213"/>
          </a:xfrm>
          <a:prstGeom prst="actionButtonInformation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1230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036763"/>
            <a:ext cx="1379537" cy="153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260350"/>
            <a:ext cx="142398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2195513" y="3860800"/>
            <a:ext cx="647700" cy="5762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2843213" y="3932238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Н.В.Гоголь</a:t>
            </a:r>
          </a:p>
        </p:txBody>
      </p:sp>
      <p:pic>
        <p:nvPicPr>
          <p:cNvPr id="12304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2025650"/>
            <a:ext cx="1360487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273050"/>
            <a:ext cx="136683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5"/>
                  </p:tgtEl>
                </p:cond>
              </p:nextCondLst>
            </p:seq>
          </p:childTnLst>
        </p:cTn>
      </p:par>
    </p:tnLst>
    <p:bldLst>
      <p:bldP spid="61452" grpId="0"/>
      <p:bldP spid="61453" grpId="0"/>
      <p:bldP spid="61454" grpId="0"/>
      <p:bldP spid="61462" grpId="0"/>
    </p:bldLst>
  </p:timing>
</p:sld>
</file>

<file path=ppt/theme/theme1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2689</TotalTime>
  <Words>743</Words>
  <Application>Microsoft Office PowerPoint</Application>
  <PresentationFormat>Экран (4:3)</PresentationFormat>
  <Paragraphs>324</Paragraphs>
  <Slides>35</Slides>
  <Notes>1</Notes>
  <HiddenSlides>0</HiddenSlides>
  <MMClips>3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Tahoma</vt:lpstr>
      <vt:lpstr>Arial</vt:lpstr>
      <vt:lpstr>Wingdings</vt:lpstr>
      <vt:lpstr>Garamond</vt:lpstr>
      <vt:lpstr>Times New Roman</vt:lpstr>
      <vt:lpstr>Граница</vt:lpstr>
      <vt:lpstr>Adobe Photoshop 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Гимназия 56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 Шелагин</dc:creator>
  <cp:lastModifiedBy>О. А. Булатов</cp:lastModifiedBy>
  <cp:revision>76</cp:revision>
  <dcterms:created xsi:type="dcterms:W3CDTF">2005-09-16T05:07:07Z</dcterms:created>
  <dcterms:modified xsi:type="dcterms:W3CDTF">2023-06-07T12:22:48Z</dcterms:modified>
</cp:coreProperties>
</file>