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jpeg" ContentType="image/jpeg"/>
  <Override PartName="/ppt/media/image5.png" ContentType="image/png"/>
  <Override PartName="/ppt/media/image4.jpeg" ContentType="image/jpeg"/>
  <Override PartName="/ppt/media/image3.jpeg" ContentType="image/jpeg"/>
  <Override PartName="/ppt/media/image2.png" ContentType="image/png"/>
  <Override PartName="/ppt/media/image1.png" ContentType="image/png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spPr>
              <a:solidFill>
                <a:srgbClr val="579d1c"/>
              </a:solidFill>
              <a:ln>
                <a:noFill/>
              </a:ln>
            </c:spPr>
          </c:dPt>
          <c:dPt>
            <c:idx val="4"/>
            <c:spPr>
              <a:solidFill>
                <a:srgbClr val="7e0021"/>
              </a:solidFill>
              <a:ln>
                <a:noFill/>
              </a:ln>
            </c:spPr>
          </c:dPt>
          <c:dPt>
            <c:idx val="5"/>
            <c:spPr>
              <a:solidFill>
                <a:srgbClr val="83caff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bestFit"/>
              <c:showLegendKey val="0"/>
              <c:showVal val="1"/>
              <c:showCatName val="0"/>
              <c:showSerName val="0"/>
              <c:showPercent val="0"/>
            </c:dLbl>
            <c:dLblPos val="bestFit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Бактерии</c:v>
                </c:pt>
                <c:pt idx="1">
                  <c:v> Хромисты</c:v>
                </c:pt>
                <c:pt idx="2">
                  <c:v> Растения</c:v>
                </c:pt>
                <c:pt idx="3">
                  <c:v> Грибы</c:v>
                </c:pt>
                <c:pt idx="4">
                  <c:v>Простейшие</c:v>
                </c:pt>
                <c:pt idx="5">
                  <c:v>Животные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22</c:v>
                </c:pt>
                <c:pt idx="3">
                  <c:v>11</c:v>
                </c:pt>
                <c:pt idx="4">
                  <c:v>13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 2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spPr>
              <a:solidFill>
                <a:srgbClr val="579d1c"/>
              </a:solidFill>
              <a:ln>
                <a:noFill/>
              </a:ln>
            </c:spPr>
          </c:dPt>
          <c:dPt>
            <c:idx val="4"/>
            <c:spPr>
              <a:solidFill>
                <a:srgbClr val="7e0021"/>
              </a:solidFill>
              <a:ln>
                <a:noFill/>
              </a:ln>
            </c:spPr>
          </c:dPt>
          <c:dPt>
            <c:idx val="5"/>
            <c:spPr>
              <a:solidFill>
                <a:srgbClr val="83caff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5"/>
              <c:dLblPos val="bestFit"/>
              <c:showLegendKey val="0"/>
              <c:showVal val="0"/>
              <c:showCatName val="0"/>
              <c:showSerName val="0"/>
              <c:showPercent val="0"/>
            </c:dLbl>
            <c:dLblPos val="bestFit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Бактерии</c:v>
                </c:pt>
                <c:pt idx="1">
                  <c:v> Хромисты</c:v>
                </c:pt>
                <c:pt idx="2">
                  <c:v> Растения</c:v>
                </c:pt>
                <c:pt idx="3">
                  <c:v> Грибы</c:v>
                </c:pt>
                <c:pt idx="4">
                  <c:v>Простейшие</c:v>
                </c:pt>
                <c:pt idx="5">
                  <c:v>Животные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 3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spPr>
              <a:solidFill>
                <a:srgbClr val="579d1c"/>
              </a:solidFill>
              <a:ln>
                <a:noFill/>
              </a:ln>
            </c:spPr>
          </c:dPt>
          <c:dPt>
            <c:idx val="4"/>
            <c:spPr>
              <a:solidFill>
                <a:srgbClr val="7e0021"/>
              </a:solidFill>
              <a:ln>
                <a:noFill/>
              </a:ln>
            </c:spPr>
          </c:dPt>
          <c:dPt>
            <c:idx val="5"/>
            <c:spPr>
              <a:solidFill>
                <a:srgbClr val="83caff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4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5"/>
              <c:dLblPos val="bestFit"/>
              <c:showLegendKey val="0"/>
              <c:showVal val="0"/>
              <c:showCatName val="0"/>
              <c:showSerName val="0"/>
              <c:showPercent val="0"/>
            </c:dLbl>
            <c:dLblPos val="bestFit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"/>
                <c:pt idx="0">
                  <c:v>Бактерии</c:v>
                </c:pt>
                <c:pt idx="1">
                  <c:v> Хромисты</c:v>
                </c:pt>
                <c:pt idx="2">
                  <c:v> Растения</c:v>
                </c:pt>
                <c:pt idx="3">
                  <c:v> Грибы</c:v>
                </c:pt>
                <c:pt idx="4">
                  <c:v>Простейшие</c:v>
                </c:pt>
                <c:pt idx="5">
                  <c:v>Животные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/>
                </c:pt>
              </c:numCache>
            </c:numRef>
          </c:val>
        </c:ser>
        <c:firstSliceAng val="0"/>
      </c:pieChart>
      <c:spPr>
        <a:noFill/>
        <a:ln>
          <a:solidFill>
            <a:srgbClr val="b3b3b3"/>
          </a:solidFill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zero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spPr>
              <a:solidFill>
                <a:srgbClr val="579d1c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</c:dLbl>
            <c:dLblPos val="bestFit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 начальная стадия гниения древесины</c:v>
                </c:pt>
                <c:pt idx="1">
                  <c:v>развитая стадия гниения древесины</c:v>
                </c:pt>
                <c:pt idx="2">
                  <c:v>конечная стадия гниения древесины</c:v>
                </c:pt>
                <c:pt idx="3">
                  <c:v>стадия прекращения гниения древесины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12</c:v>
                </c:pt>
                <c:pt idx="1">
                  <c:v>25</c:v>
                </c:pt>
                <c:pt idx="2">
                  <c:v>30</c:v>
                </c:pt>
                <c:pt idx="3">
                  <c:v>21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 2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spPr>
              <a:solidFill>
                <a:srgbClr val="579d1c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0"/>
            </c:dLbl>
            <c:dLblPos val="bestFit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 начальная стадия гниения древесины</c:v>
                </c:pt>
                <c:pt idx="1">
                  <c:v>развитая стадия гниения древесины</c:v>
                </c:pt>
                <c:pt idx="2">
                  <c:v>конечная стадия гниения древесины</c:v>
                </c:pt>
                <c:pt idx="3">
                  <c:v>стадия прекращения гниения древесины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 3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spPr>
              <a:solidFill>
                <a:srgbClr val="ff420e"/>
              </a:solidFill>
              <a:ln>
                <a:noFill/>
              </a:ln>
            </c:spPr>
          </c:dPt>
          <c:dPt>
            <c:idx val="2"/>
            <c:spPr>
              <a:solidFill>
                <a:srgbClr val="ffd320"/>
              </a:solidFill>
              <a:ln>
                <a:noFill/>
              </a:ln>
            </c:spPr>
          </c:dPt>
          <c:dPt>
            <c:idx val="3"/>
            <c:spPr>
              <a:solidFill>
                <a:srgbClr val="579d1c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0"/>
            </c:dLbl>
            <c:dLblPos val="bestFit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 начальная стадия гниения древесины</c:v>
                </c:pt>
                <c:pt idx="1">
                  <c:v>развитая стадия гниения древесины</c:v>
                </c:pt>
                <c:pt idx="2">
                  <c:v>конечная стадия гниения древесины</c:v>
                </c:pt>
                <c:pt idx="3">
                  <c:v>стадия прекращения гниения древесины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firstSliceAng val="0"/>
      </c:pieChart>
      <c:spPr>
        <a:noFill/>
        <a:ln>
          <a:solidFill>
            <a:srgbClr val="b3b3b3"/>
          </a:solidFill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zero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578403565640194"/>
          <c:y val="0.271461716937355"/>
          <c:w val="0.742402755267423"/>
          <c:h val="0.634660003569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 2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 3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invertIfNegative val="0"/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100"/>
        <c:overlap val="0"/>
        <c:axId val="15907338"/>
        <c:axId val="34160865"/>
      </c:barChart>
      <c:catAx>
        <c:axId val="15907338"/>
        <c:scaling>
          <c:orientation val="minMax"/>
        </c:scaling>
        <c:delete val="0"/>
        <c:axPos val="b"/>
        <c:numFmt formatCode="DD.MM.YYYY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p>
            <a:pPr>
              <a:defRPr sz="1000" spc="-1">
                <a:latin typeface="Arial"/>
              </a:defRPr>
            </a:pPr>
          </a:p>
        </c:txPr>
        <c:crossAx val="34160865"/>
        <c:crosses val="autoZero"/>
        <c:auto val="1"/>
        <c:lblAlgn val="ctr"/>
        <c:lblOffset val="100"/>
      </c:catAx>
      <c:valAx>
        <c:axId val="34160865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Standard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p>
            <a:pPr>
              <a:defRPr sz="1000" spc="-1">
                <a:latin typeface="Arial"/>
              </a:defRPr>
            </a:pPr>
          </a:p>
        </c:txPr>
        <c:crossAx val="15907338"/>
        <c:crosses val="autoZero"/>
      </c:valAx>
      <c:spPr>
        <a:noFill/>
        <a:ln>
          <a:solidFill>
            <a:srgbClr val="b3b3b3"/>
          </a:solidFill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spravochnick.ru/ekologiya/organizaciya_na_urovne_soobschestv/pochvennye_ekosistemy/" TargetMode="External"/><Relationship Id="rId2" Type="http://schemas.openxmlformats.org/officeDocument/2006/relationships/hyperlink" Target="https://probakterii.ru/prokaryotes/species/bakterii-hemosintetiki.html" TargetMode="External"/><Relationship Id="rId3" Type="http://schemas.openxmlformats.org/officeDocument/2006/relationships/hyperlink" Target="https://givoyles.ru/articles/nauka/tainaya-zhizn-mertvyh-derevev/" TargetMode="External"/><Relationship Id="rId4" Type="http://schemas.openxmlformats.org/officeDocument/2006/relationships/hyperlink" Target="http://obsledovatel.ru/attachments/article/205/&#1044;&#1088;&#1077;&#1074;&#1077;&#1089;&#1080;&#1085;&#1072;.%20&#1043;&#1085;&#1080;&#1077;&#1085;&#1080;&#1077;.pdf" TargetMode="External"/><Relationship Id="rId5" Type="http://schemas.openxmlformats.org/officeDocument/2006/relationships/hyperlink" Target="https://thepresentation.ru/img/tmb/3/227867/42713ae2610f25da132bd6a9020de1e6-800x.jpg" TargetMode="External"/><Relationship Id="rId6" Type="http://schemas.openxmlformats.org/officeDocument/2006/relationships/hyperlink" Target="https://farm-worm.com/znachenie-chervej" TargetMode="External"/><Relationship Id="rId7" Type="http://schemas.openxmlformats.org/officeDocument/2006/relationships/hyperlink" Target="https://bigenc.ru/technology_and_technique/text/2631056#:~:text=&#1061;&#1080;&#1084;&#1080;&#1095;. &#1089;&#1086;&#1089;&#1090;&#1072;&#1074; &#1044;. &#1074;&#1089;&#1077;&#1093; &#1087;&#1086;&#1088;&#1086;&#1076;,&#1083;&#1080;&#1089;&#1090;&#1074;&#1077;&#1085;&#1085;&#1099;&#1077; &#8211; &#1079;&#1085;&#1072;&#1095;&#1080;%25" TargetMode="External"/><Relationship Id="rId8" Type="http://schemas.openxmlformats.org/officeDocument/2006/relationships/hyperlink" Target="https://dic.academic.ru/dic.nsf/ruwiki/1311241?ysclid=l9n3mv3j2t343458913" TargetMode="External"/><Relationship Id="rId9" Type="http://schemas.openxmlformats.org/officeDocument/2006/relationships/hyperlink" Target="https://www.dissercat.com/content/nematody-roda-bursaphelenchus-i-ikh-vzaimosvyaz-s-bakteriyami-simbiontami-na-khvoinykh-porod?ysclid=l9n43aiti9790278610" TargetMode="External"/><Relationship Id="rId10" Type="http://schemas.openxmlformats.org/officeDocument/2006/relationships/hyperlink" Target="https://ru.wikipedia.org/wiki/&#1053;&#1077;&#1084;&#1072;&#1090;&#1086;&#1076;&#1099;" TargetMode="External"/><Relationship Id="rId11" Type="http://schemas.openxmlformats.org/officeDocument/2006/relationships/hyperlink" Target="https://www.teleport2001.ru/upravlenie-rosselhoznadzora-po-zabaykalskomu-krayu-i-amurskoy-oblasti/2013-08-29/33081-sosnovaya-drevesnaya-nematoda.html?ysclid=l9n40j04uh311882946" TargetMode="External"/><Relationship Id="rId12" Type="http://schemas.openxmlformats.org/officeDocument/2006/relationships/hyperlink" Target="https://psv4.userapi.com/c237031/u467512677/docs/d18/86e4ff73f6f2/1178505867.docx?extra=a8mlbV_16CECi8BY4rtaXPiiTxVAezFcV7yIaDFbj785pCL_wfo7NUgexTnZmTsyrU55pF5FCoB7ywywUGyUNUelYHnAVG-WoB11Vw453Oe9K1E74rJ0eKMa_ceoDLN0emXnAuZZgbmHfpGNjvSREg71" TargetMode="External"/><Relationship Id="rId13" Type="http://schemas.openxmlformats.org/officeDocument/2006/relationships/hyperlink" Target="https://psv4.userapi.com/c237031/u467512677/docs/d18/86e4ff73f6f2/1178505867.docx?extra=a8mlbV_16CECi8BY4rtaXPiiTxVAezFcV7yIaDFbj785pCL_wfo7NUgexTnZmTsyrU55pF5FCoB7ywywUGyUNUelYHnAVG-WoB11Vw453Oe9K1E74rJ0eKMa_ceoDLN0emXnAuZZgbmHfpGNjvSREg71" TargetMode="External"/><Relationship Id="rId1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-144000" y="0"/>
            <a:ext cx="9933480" cy="10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 биодеструкторов в разрушающейся валежной древесине хвойно-лиственного леса в заказнике «Северный берег Невской Губы»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Выполнила: 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Батуро Мария Алексеевна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ученица 10 «И» класса,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ГБОУ «Академическая гимназия 56»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Руководители проекта: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Иудина Татьяна Анатольевна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Панкратова Ирина Викторовна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педагоги дополнительного образования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3672000" y="6336000"/>
            <a:ext cx="2517480" cy="7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г. Санкт-Петербург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2023 год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2746800" y="2103120"/>
            <a:ext cx="5675400" cy="425628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288000" y="347040"/>
            <a:ext cx="9358200" cy="37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15000"/>
              </a:lnSpc>
            </a:pPr>
            <a:r>
              <a:rPr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Трофическая сеть организмов,участвующих в процессе разложения древесины.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648000" y="576000"/>
            <a:ext cx="8566560" cy="61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Выводы</a:t>
            </a:r>
            <a:endParaRPr/>
          </a:p>
          <a:p>
            <a:pPr algn="just">
              <a:lnSpc>
                <a:spcPct val="15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1.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В собранных образцах определен состав макроорганизмов и микроорганизмов, поселяющихся   на поверхности древесины разной степени разрушения.</a:t>
            </a:r>
            <a:endParaRPr/>
          </a:p>
          <a:p>
            <a:pPr algn="just">
              <a:lnSpc>
                <a:spcPct val="15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2.  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Разнообразие организмов составило на момент сбора образцов 49 видов из 13 таксонов высшего ранга.  </a:t>
            </a:r>
            <a:endParaRPr/>
          </a:p>
          <a:p>
            <a:pPr algn="just">
              <a:lnSpc>
                <a:spcPct val="15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3. 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Определено направление   формирования биоценозов деструкторов в разрушающейся древесине: чем сильнее трансформируется древесина, тем разнообразнее состав биоты.</a:t>
            </a:r>
            <a:endParaRPr/>
          </a:p>
          <a:p>
            <a:pPr algn="just">
              <a:lnSpc>
                <a:spcPct val="15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4.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Составлена трофическая сеть организмов, принимающая участие в процессах разложения древесины</a:t>
            </a:r>
            <a:endParaRPr/>
          </a:p>
          <a:p>
            <a:pPr algn="ctr">
              <a:lnSpc>
                <a:spcPct val="15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Выдвинутая нами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гипотеза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о том, что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разнообразие биодеструкторов возрастает по мере разрушения валежной древесины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подтвердилась. 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576000" y="360000"/>
            <a:ext cx="9070920" cy="692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Список литературы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1.Биоповреждения:Учеб.пособие для биол. спец. вузов /В.Д.Ильичев, Б.В.Бочаров, А.А.Анисимов и др.;Под ред.В.Д.Ильичева.-М.:Высш.шк.,1987.-352с.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Гарибова Л.В.,Сидорова И.И. Грибы.Энциклопедия природы России.-М.,1997.-352с.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3.Гельцер Ю.Г. Свободно живущие Protozoa как компоненты почвенной биоты//Проблемы почвенной зоологии.Материалы доклада X Всесоюзн.Совещания .1991.-С.161-168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4. Голубкова Н.С.Определитель лишайников Средней полосы Европейской части СССР.М-Л.,Наука,1966.-256с.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5. Горностаев  Г.Н. Насекомые.Энциклопедия природы России.-М.:ABF,1998.-560с.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6. Звягинцев Д.Г.Почва и микроорганизмы.М.,Изд.МГУ.,1987.-231с.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7. Игнатова Е.А., Игнатов М.С., Федосов В. Э. Краткий определитель мохообразных Подмосковья.М.,Товарищество научных изданий КМК,2011.- 320с.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8. Иллюстрированный определитель растений Ленинградской области/под ред. А.Л.Буданцева и Г.П.Яковлева.-М.:Товарищество научных изданий КМК,2006.-799с.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9. Макрый Т.В. Экология лишайников. В кн.: Флора лишайников России: Биология, экология,разнообразие,распространение и методы изучения лишайников/ Отв.ред. М.П.Андреев, Д.Е.Гимельбрант.-М.;СПб.: Товарищество научных изданий КМК,2014.-С.187-204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10. Природа заказника «Северное побережье Невской губы» / Ред. Е. А. Волкова, Г. А. Исаченко,В. Н. Храмцов.— СПб., 2020.— 240 с.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11.Почвенная микробиология/Пер.с англ. В.В.Новикова;Под ред. и с предисл. Д.И. Никитина.-М.:Колос,1979.-316с.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12.Чернова Н.М.,Былова А.М. Общая экология: учебник для студентов педагогических вузов/Н.М.Чернова,А.М.Былова.-М.:Дрофа,2004.-416с.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792000" y="720000"/>
            <a:ext cx="8710920" cy="555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13.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1"/>
              </a:rPr>
              <a:t>https://spravochnick.ru/ekologiya/organizaciya_na_urovne_soobschestv/pochvennye_ekosistemy/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14.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2"/>
              </a:rPr>
              <a:t>https://probakterii.ru/prokaryotes/species/bakterii-hemosintetiki.html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15.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3"/>
              </a:rPr>
              <a:t>Тайная жизнь мертвых деревьев - Интернет-журнал «Живой лес» (givoyles.ru)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16.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4"/>
              </a:rPr>
              <a:t>http://obsledovatel.ru/attachments/article/205/Древесина.%20Гниение.pdf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17.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5"/>
              </a:rPr>
              <a:t>https://thepresentation.ru/img/tmb/3/227867/42713ae2610f25da132bd6a9020de1e6-800x.jpg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18.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6"/>
              </a:rPr>
              <a:t>https://farm-worm.com/znachenie-chervej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19.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7"/>
              </a:rPr>
              <a:t>ДРЕВЕСИНА • Большая российская энциклопедия - электронная версия (bigenc.ru)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20.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8"/>
              </a:rPr>
              <a:t>Ксилофаги | это... Что такое Ксилофаги? (academic.ru)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21.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9"/>
              </a:rPr>
              <a:t>Диссертация на тему «Нематоды рода Bursaphelenchus и их взаимосвязь с бактериями-симбионтами на хвойных породах», скачать бесплатно автореферат по специальности ВАК РФ 03.02.11 - Паразитология (dissercat.com)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22.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10"/>
              </a:rPr>
              <a:t>Нематоды — Википедия (wikipedia.org)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23.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11"/>
              </a:rPr>
              <a:t>Сосновая древесная нематода | ТЕЛЕПОРТ.РФ (teleport2001.ru)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24.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12"/>
              </a:rPr>
              <a:t>https://psv4.userapi.com/c237031/u467512677/docs/d18/86e4ff73f6f2/1178505867.docx?</a:t>
            </a:r>
            <a:r>
              <a:rPr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  <a:hlinkClick r:id="rId13"/>
              </a:rPr>
              <a:t>extra=a8mlbV_16CECi8BY4rtaXPiiTxVAezFcV7yIaDFbj785pCL_wfo7NUgexTnZmTsyrU55pF5FCoB7ywywUGyUNUelYHnAVG-WoB11Vw453Oe9K1E74rJ0eKMa_ceoDLN0emXnAuZZgbmHfpGNjvSREg71</a:t>
            </a:r>
            <a:endParaRPr/>
          </a:p>
        </p:txBody>
      </p:sp>
      <p:sp>
        <p:nvSpPr>
          <p:cNvPr id="59" name="CustomShape 2"/>
          <p:cNvSpPr/>
          <p:nvPr/>
        </p:nvSpPr>
        <p:spPr>
          <a:xfrm>
            <a:off x="1008000" y="288000"/>
            <a:ext cx="4966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Интернет ресурсы: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1224000" y="5346720"/>
            <a:ext cx="8638920" cy="4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СПАСИБО ЗА ВНИМАНИЕ!</a:t>
            </a:r>
            <a:endParaRPr/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3456000" y="159480"/>
            <a:ext cx="3742920" cy="495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720000" y="636840"/>
            <a:ext cx="8421480" cy="512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Актуальность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Из-за сильного воздействия антропогенного фактора возможность исследовать лесные массивы в условиях близкого расположения мегаполиса имеется только в ООПТ, в частности заказниках. Статус заказника, которым обладает Северное побережье Невской Губы, позволяет наблюдать и изучать в нем естественные природные процессы, в том числе процесс разрушения древесных остатков, естественную утилизацию гниющей древесины различными биодеструкторами.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44000" y="504000"/>
            <a:ext cx="9717480" cy="720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 исследовательской работы: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Изучить состав  биодеструкторов, участвующих в разложении мертвой древесины хвойно-лиственного леса в заказнике «Северное побережье Невской губы».</a:t>
            </a:r>
            <a:endParaRPr/>
          </a:p>
          <a:p>
            <a:pPr algn="just">
              <a:lnSpc>
                <a:spcPct val="15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Задачи: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 Собрать образцы древесного  валежника разной степени разложения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Определить состав  биодеструкторов в собранных образцах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3.Провести сравнительный анализ состава биодеструкторов , обнаруженных в образцах валежной древесины разной степени разложения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4. Составить трофическую сеть  биодеструкторов, принимающих участие в трансформации 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валежной древесины  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Гипотеза:</a:t>
            </a: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разнообразие биодеструкторов возрастает по мере разрушения валежной древесины.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16000" y="137520"/>
            <a:ext cx="9717480" cy="785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Процесс разрушения древесины</a:t>
            </a:r>
            <a:endParaRPr/>
          </a:p>
          <a:p>
            <a:pPr marL="216000" indent="-213480" algn="just">
              <a:lnSpc>
                <a:spcPct val="115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1"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Химический состав древесины.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Химический состав древесины  всех пород практически одинаков (49–50% углерода, 43–44% кислорода, 6% водорода и 0,1–0,3% азота). Эти элементы образуют органические вещества: целлюлозу  , лигнин   и гемицеллюлозы  , включающие пентозаны   и гексозаны. Хвойные породы содержат несколько больше целлюлозы, лиственные – значительно больше пентозанов</a:t>
            </a:r>
            <a:endParaRPr/>
          </a:p>
          <a:p>
            <a:pPr marL="216000" indent="-213480" algn="just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Деструкция-</a:t>
            </a: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процесс, в ходе которого естественная среда обитания становится непригодной для существования местных видов живых организмов.. </a:t>
            </a:r>
            <a:endParaRPr/>
          </a:p>
          <a:p>
            <a:pPr marL="216000" indent="-213480" algn="just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Механизм разложения древесины-</a:t>
            </a: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 нем участвует множество разнообразных организмов, которые,  сменяя друг друга, образуют так называемый сукцессионный ряд, где каждое предыдущее сообщество формирует условия для развития последующего. </a:t>
            </a:r>
            <a:endParaRPr/>
          </a:p>
          <a:p>
            <a:pPr marL="216000" indent="-213480" algn="just">
              <a:lnSpc>
                <a:spcPct val="115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Гниение может быть 2-х типов:</a:t>
            </a:r>
            <a:endParaRPr/>
          </a:p>
          <a:p>
            <a:pPr algn="just">
              <a:lnSpc>
                <a:spcPct val="115000"/>
              </a:lnSpc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1. 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Деструктивный </a:t>
            </a:r>
            <a:endParaRPr/>
          </a:p>
          <a:p>
            <a:pPr algn="just">
              <a:lnSpc>
                <a:spcPct val="115000"/>
              </a:lnSpc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2. </a:t>
            </a: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Коррозионный.</a:t>
            </a:r>
            <a:endParaRPr/>
          </a:p>
          <a:p>
            <a:pPr algn="ctr">
              <a:lnSpc>
                <a:spcPct val="115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936000" y="504000"/>
            <a:ext cx="8277480" cy="59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15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Стадии деструкции древесины.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 </a:t>
            </a:r>
            <a:r>
              <a:rPr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 (начальная) - наблюдается потемнение древесины, она приобретает красновато-бурый, оливковый или фиолетово-серый оттенок, сохраняется ее нормальная структура и прочность. Маркеры - усачи и короеды.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</a:t>
            </a:r>
            <a:r>
              <a:rPr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II (развитая) - происходят видимые изменения первоначальной структуры древесины, она приобретает равномерный бурый цвет, в ней появляются светлые пятна и полосы, иногда «черные линии», мелкие трещинки и ямки, кремовые или белые пленки. Древесина еще сохраняет достаточную твердость, но ее технические качества уже сильно снижены. Маркер -  ферментативная активность грибов.</a:t>
            </a:r>
            <a:endParaRPr/>
          </a:p>
          <a:p>
            <a:pPr algn="just">
              <a:lnSpc>
                <a:spcPct val="150000"/>
              </a:lnSpc>
            </a:pPr>
            <a:r>
              <a:rPr b="1" i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</a:t>
            </a:r>
            <a:r>
              <a:rPr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III (конечная) - в древесине происходят микроскопические изменения, она приобретает внешний вид и структуру, характерные для того или иного типа гниения. Становится легкой, рыхлой, в ней образуются выцветы целлюлозы, мицелиальные пленки. Оболочки клеток сильно утончаются, клетки распадаются. Древесина полностью теряет прочность, легко крошится, ломается, расщепляется на волокна. Маркер – муравьи.</a:t>
            </a:r>
            <a:endParaRPr/>
          </a:p>
          <a:p>
            <a:pPr algn="just">
              <a:lnSpc>
                <a:spcPct val="150000"/>
              </a:lnSpc>
            </a:pPr>
            <a:r>
              <a:rPr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</a:t>
            </a:r>
            <a:r>
              <a:rPr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IV - прекращение процесса гниения и начало ее механического разрушения, образованию дупла способствуют насекомые, птицы, др. животные. Маркер – дождевые черви.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288000" y="432000"/>
            <a:ext cx="5831640" cy="62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15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Объекты, предмет и методы исследования</a:t>
            </a:r>
            <a:endParaRPr/>
          </a:p>
          <a:p>
            <a:pPr algn="ctr">
              <a:lnSpc>
                <a:spcPct val="115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Объекты исследования:</a:t>
            </a:r>
            <a:endParaRPr/>
          </a:p>
          <a:p>
            <a:pPr>
              <a:lnSpc>
                <a:spcPct val="100000"/>
              </a:lnSpc>
            </a:pP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древесина деревьев  лесообразующих  пород разной степени разложения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Предмет исследования :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состав организмов, участвующих в   разложении древесины</a:t>
            </a:r>
            <a:endParaRPr/>
          </a:p>
          <a:p>
            <a:pPr algn="just">
              <a:lnSpc>
                <a:spcPct val="15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Методы исследования:</a:t>
            </a:r>
            <a:endParaRPr/>
          </a:p>
          <a:p>
            <a:pPr marL="216000" indent="-213840" algn="just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маршрутный</a:t>
            </a:r>
            <a:endParaRPr/>
          </a:p>
          <a:p>
            <a:pPr marL="216000" indent="-213840" algn="just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микроскопический</a:t>
            </a:r>
            <a:endParaRPr/>
          </a:p>
          <a:p>
            <a:pPr marL="216000" indent="-213840" algn="just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цитохимический</a:t>
            </a:r>
            <a:endParaRPr/>
          </a:p>
          <a:p>
            <a:pPr marL="216000" indent="-213840" algn="just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сравнительно-аналитический</a:t>
            </a:r>
            <a:endParaRPr/>
          </a:p>
          <a:p>
            <a:pPr marL="216000" indent="-213840" algn="just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математический</a:t>
            </a:r>
            <a:endParaRPr/>
          </a:p>
          <a:p>
            <a:pPr marL="216000" indent="-213840" algn="just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метод фотографирования</a:t>
            </a:r>
            <a:endParaRPr/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6509520" y="144000"/>
            <a:ext cx="3210120" cy="428004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6108120" y="4536000"/>
            <a:ext cx="3827520" cy="287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512000" y="432000"/>
            <a:ext cx="784584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Результаты исследования</a:t>
            </a:r>
            <a:endParaRPr/>
          </a:p>
        </p:txBody>
      </p:sp>
      <p:graphicFrame>
        <p:nvGraphicFramePr>
          <p:cNvPr id="46" name=""/>
          <p:cNvGraphicFramePr/>
          <p:nvPr/>
        </p:nvGraphicFramePr>
        <p:xfrm>
          <a:off x="2232000" y="2232000"/>
          <a:ext cx="4942080" cy="352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7" name="CustomShape 2"/>
          <p:cNvSpPr/>
          <p:nvPr/>
        </p:nvSpPr>
        <p:spPr>
          <a:xfrm>
            <a:off x="5832000" y="2736000"/>
            <a:ext cx="1342080" cy="163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Царства организмов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8" name="CustomShape 3"/>
          <p:cNvSpPr/>
          <p:nvPr/>
        </p:nvSpPr>
        <p:spPr>
          <a:xfrm>
            <a:off x="576000" y="6048000"/>
            <a:ext cx="9285840" cy="133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Таксономический состав высшего ранга  организмов-деструкторов,участвующих в разложении древесины.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"/>
          <p:cNvGraphicFramePr/>
          <p:nvPr/>
        </p:nvGraphicFramePr>
        <p:xfrm>
          <a:off x="1944000" y="1296000"/>
          <a:ext cx="6837840" cy="362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0" name="CustomShape 1"/>
          <p:cNvSpPr/>
          <p:nvPr/>
        </p:nvSpPr>
        <p:spPr>
          <a:xfrm>
            <a:off x="936000" y="5400000"/>
            <a:ext cx="8349840" cy="8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Изменение  количества видов биодеструкторов от первых к завершающим стадиям разложения древесины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800000" y="792000"/>
            <a:ext cx="7198200" cy="93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Таксономический состав  биодеструкторов на разных стадиях разложения древесины.</a:t>
            </a:r>
            <a:endParaRPr/>
          </a:p>
        </p:txBody>
      </p:sp>
      <p:sp>
        <p:nvSpPr>
          <p:cNvPr id="52" name="CustomShape 2"/>
          <p:cNvSpPr/>
          <p:nvPr/>
        </p:nvSpPr>
        <p:spPr>
          <a:xfrm>
            <a:off x="216000" y="5616000"/>
            <a:ext cx="9430200" cy="22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Обозначения: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ось ординат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 количество таксонов организмов,участвующих в деструкции древесины;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ось абсцисс</a:t>
            </a: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-стадии гниения древесины:</a:t>
            </a:r>
            <a:endParaRPr/>
          </a:p>
          <a:p>
            <a:pPr>
              <a:lnSpc>
                <a:spcPct val="150000"/>
              </a:lnSpc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1-начальная стадия гниения древесины;2-развитая стадия гниения древесины;3-конечная стадия гниения древесины;4-стадия прекращения гниения древесины</a:t>
            </a:r>
            <a:endParaRPr/>
          </a:p>
        </p:txBody>
      </p:sp>
      <p:graphicFrame>
        <p:nvGraphicFramePr>
          <p:cNvPr id="53" name=""/>
          <p:cNvGraphicFramePr/>
          <p:nvPr/>
        </p:nvGraphicFramePr>
        <p:xfrm>
          <a:off x="2808000" y="2448000"/>
          <a:ext cx="4464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Application>LibreOffice/5.0.3.2$Linux_x86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2023-03-02T23:56:02Z</dcterms:created>
  <dc:language>ru-RU</dc:language>
  <dcterms:modified xsi:type="dcterms:W3CDTF">2023-03-14T14:12:01Z</dcterms:modified>
  <cp:revision>15</cp:revision>
</cp:coreProperties>
</file>