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68" r:id="rId5"/>
    <p:sldId id="259" r:id="rId6"/>
    <p:sldId id="269" r:id="rId7"/>
    <p:sldId id="270" r:id="rId8"/>
    <p:sldId id="271" r:id="rId9"/>
    <p:sldId id="272" r:id="rId10"/>
    <p:sldId id="273" r:id="rId11"/>
    <p:sldId id="274" r:id="rId12"/>
    <p:sldId id="266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3DCED7-893E-4290-8637-174172833C21}" v="76" dt="2020-12-19T18:43:33.748"/>
    <p1510:client id="{7F59AA4E-D2E8-4A9A-A513-1768E6DD6C1F}" v="317" dt="2021-02-27T13:36:32.168"/>
    <p1510:client id="{95DC3B4B-B8BD-422D-9148-F4094FB6CD92}" v="1083" dt="2021-03-02T20:50:53.180"/>
    <p1510:client id="{9A948004-8DA5-4F7E-A13A-09585CE045D0}" v="838" dt="2020-12-19T21:07:21.622"/>
    <p1510:client id="{BCCAF1B9-39C2-4AFC-9007-9DB14DD93091}" v="597" dt="2021-03-02T16:40:26.2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3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1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8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7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9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4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3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4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4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7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desaver.com/the-convergence-of-the-twain" TargetMode="External"/><Relationship Id="rId2" Type="http://schemas.openxmlformats.org/officeDocument/2006/relationships/hyperlink" Target="https://magazines.gorky.media/zvezda/2000/5/s-lyubovyu-k-neodushevlennomu-chetyre-stihotvoreniya-tomasa-gard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homas_Hardy" TargetMode="External"/><Relationship Id="rId5" Type="http://schemas.openxmlformats.org/officeDocument/2006/relationships/hyperlink" Target="https://en.wikipedia.org/wiki/The_Convergence_of_the_Twain" TargetMode="External"/><Relationship Id="rId4" Type="http://schemas.openxmlformats.org/officeDocument/2006/relationships/hyperlink" Target="https://literarydevices.net/the-convergence-of-the-twai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ru-RU" sz="2400" b="1">
                <a:cs typeface="Calibri Light"/>
              </a:rPr>
              <a:t>     </a:t>
            </a:r>
            <a:r>
              <a:rPr lang="ru-RU" sz="2400" b="1" dirty="0">
                <a:latin typeface="Constantia"/>
                <a:cs typeface="Calibri Light"/>
              </a:rPr>
              <a:t>ANALYSIS OF THE INTERACTION OF DIRECT AND FIGURATIVE MEANINGS OF WORDS ON THE EXAMPLE OF THE POEM “THE CONVERGENCE OF THE TWAIN” </a:t>
            </a:r>
            <a:endParaRPr lang="ru-RU" sz="2400" dirty="0">
              <a:latin typeface="Constantia"/>
              <a:ea typeface="+mj-lt"/>
              <a:cs typeface="+mj-lt"/>
            </a:endParaRPr>
          </a:p>
          <a:p>
            <a:r>
              <a:rPr lang="ru-RU" sz="2400" b="1">
                <a:latin typeface="Constantia"/>
                <a:cs typeface="Calibri Light"/>
              </a:rPr>
              <a:t>BY T. HARDY</a:t>
            </a:r>
            <a:endParaRPr lang="ru-RU" sz="2400">
              <a:latin typeface="Constantia"/>
              <a:ea typeface="+mj-lt"/>
              <a:cs typeface="+mj-lt"/>
            </a:endParaRPr>
          </a:p>
          <a:p>
            <a:endParaRPr lang="ru-RU" sz="2400">
              <a:cs typeface="Calibri Ligh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dirty="0" err="1">
                <a:ea typeface="+mn-lt"/>
                <a:cs typeface="+mn-lt"/>
              </a:rPr>
              <a:t>Research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work</a:t>
            </a:r>
            <a:endParaRPr lang="ru-RU" dirty="0" err="1">
              <a:cs typeface="Calibri"/>
            </a:endParaRPr>
          </a:p>
          <a:p>
            <a:r>
              <a:rPr lang="ru-RU" dirty="0" err="1">
                <a:ea typeface="+mn-lt"/>
                <a:cs typeface="+mn-lt"/>
              </a:rPr>
              <a:t>Performed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by</a:t>
            </a:r>
            <a:r>
              <a:rPr lang="ru-RU" dirty="0">
                <a:ea typeface="+mn-lt"/>
                <a:cs typeface="+mn-lt"/>
              </a:rPr>
              <a:t>: </a:t>
            </a:r>
            <a:r>
              <a:rPr lang="ru-RU" dirty="0" err="1">
                <a:ea typeface="+mn-lt"/>
                <a:cs typeface="+mn-lt"/>
              </a:rPr>
              <a:t>Rachin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Ivan</a:t>
            </a:r>
            <a:r>
              <a:rPr lang="ru-RU" dirty="0">
                <a:ea typeface="+mn-lt"/>
                <a:cs typeface="+mn-lt"/>
              </a:rPr>
              <a:t> </a:t>
            </a:r>
            <a:endParaRPr lang="ru-RU" dirty="0">
              <a:cs typeface="Calibri"/>
            </a:endParaRPr>
          </a:p>
          <a:p>
            <a:r>
              <a:rPr lang="ru-RU" dirty="0">
                <a:ea typeface="+mn-lt"/>
                <a:cs typeface="+mn-lt"/>
              </a:rPr>
              <a:t>10 «g» </a:t>
            </a:r>
            <a:r>
              <a:rPr lang="ru-RU" dirty="0" err="1">
                <a:ea typeface="+mn-lt"/>
                <a:cs typeface="+mn-lt"/>
              </a:rPr>
              <a:t>grade</a:t>
            </a:r>
            <a:endParaRPr lang="ru-RU" dirty="0" err="1">
              <a:cs typeface="Calibri"/>
            </a:endParaRPr>
          </a:p>
          <a:p>
            <a:r>
              <a:rPr lang="ru-RU" dirty="0" err="1">
                <a:ea typeface="+mn-lt"/>
                <a:cs typeface="+mn-lt"/>
              </a:rPr>
              <a:t>Supervised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by</a:t>
            </a:r>
            <a:r>
              <a:rPr lang="ru-RU" dirty="0">
                <a:ea typeface="+mn-lt"/>
                <a:cs typeface="+mn-lt"/>
              </a:rPr>
              <a:t>: O.A. </a:t>
            </a:r>
            <a:r>
              <a:rPr lang="ru-RU" dirty="0" err="1">
                <a:ea typeface="+mn-lt"/>
                <a:cs typeface="+mn-lt"/>
              </a:rPr>
              <a:t>Bulatov</a:t>
            </a:r>
            <a:endParaRPr lang="en-US" dirty="0" err="1">
              <a:cs typeface="Calibri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Рисунок 4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9A4DDB6E-BC9C-45DB-BD3C-8A6D823327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7" r="928" b="2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A07DE7-5F87-4C21-B8BA-E4B44201A930}"/>
              </a:ext>
            </a:extLst>
          </p:cNvPr>
          <p:cNvSpPr txBox="1"/>
          <p:nvPr/>
        </p:nvSpPr>
        <p:spPr>
          <a:xfrm>
            <a:off x="4192044" y="313777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D7993FA-482D-40A2-BD7B-EBB6AE1CA0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70EE3C-0958-47AB-A14D-3E99CACB9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995" y="643467"/>
            <a:ext cx="3873757" cy="5571066"/>
          </a:xfrm>
        </p:spPr>
        <p:txBody>
          <a:bodyPr anchor="ctr">
            <a:normAutofit/>
          </a:bodyPr>
          <a:lstStyle/>
          <a:p>
            <a:r>
              <a:rPr lang="ru-RU" sz="2200" b="1" dirty="0">
                <a:ea typeface="+mj-lt"/>
                <a:cs typeface="+mj-lt"/>
              </a:rPr>
              <a:t>“</a:t>
            </a:r>
            <a:r>
              <a:rPr lang="ru-RU" sz="2200" b="1" dirty="0" err="1">
                <a:ea typeface="+mj-lt"/>
                <a:cs typeface="+mj-lt"/>
              </a:rPr>
              <a:t>The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en-US" sz="2200" b="1" dirty="0" err="1">
                <a:ea typeface="+mj-lt"/>
                <a:cs typeface="+mj-lt"/>
              </a:rPr>
              <a:t>C</a:t>
            </a:r>
            <a:r>
              <a:rPr lang="ru-RU" sz="2200" b="1" dirty="0" err="1" smtClean="0">
                <a:ea typeface="+mj-lt"/>
                <a:cs typeface="+mj-lt"/>
              </a:rPr>
              <a:t>onvergence</a:t>
            </a:r>
            <a:r>
              <a:rPr lang="ru-RU" sz="2200" b="1" dirty="0" smtClean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of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the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Twain</a:t>
            </a:r>
            <a:r>
              <a:rPr lang="ru-RU" sz="2200" b="1" dirty="0">
                <a:ea typeface="+mj-lt"/>
                <a:cs typeface="+mj-lt"/>
              </a:rPr>
              <a:t>”— </a:t>
            </a:r>
            <a:r>
              <a:rPr lang="ru-RU" sz="2200" b="1" dirty="0" err="1">
                <a:ea typeface="+mj-lt"/>
                <a:cs typeface="+mj-lt"/>
              </a:rPr>
              <a:t>the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title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of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the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poem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is</a:t>
            </a:r>
            <a:r>
              <a:rPr lang="ru-RU" sz="2200" b="1" dirty="0">
                <a:ea typeface="+mj-lt"/>
                <a:cs typeface="+mj-lt"/>
              </a:rPr>
              <a:t> a </a:t>
            </a:r>
            <a:r>
              <a:rPr lang="ru-RU" sz="2200" b="1" dirty="0" err="1">
                <a:ea typeface="+mj-lt"/>
                <a:cs typeface="+mj-lt"/>
              </a:rPr>
              <a:t>representation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of</a:t>
            </a:r>
            <a:r>
              <a:rPr lang="ru-RU" sz="2200" b="1" dirty="0">
                <a:ea typeface="+mj-lt"/>
                <a:cs typeface="+mj-lt"/>
              </a:rPr>
              <a:t> a </a:t>
            </a:r>
            <a:r>
              <a:rPr lang="ru-RU" sz="2200" b="1" dirty="0" err="1">
                <a:ea typeface="+mj-lt"/>
                <a:cs typeface="+mj-lt"/>
              </a:rPr>
              <a:t>man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and</a:t>
            </a:r>
            <a:r>
              <a:rPr lang="ru-RU" sz="2200" b="1" dirty="0">
                <a:ea typeface="+mj-lt"/>
                <a:cs typeface="+mj-lt"/>
              </a:rPr>
              <a:t> a </a:t>
            </a:r>
            <a:r>
              <a:rPr lang="ru-RU" sz="2200" b="1" dirty="0" err="1">
                <a:ea typeface="+mj-lt"/>
                <a:cs typeface="+mj-lt"/>
              </a:rPr>
              <a:t>woman</a:t>
            </a:r>
            <a:r>
              <a:rPr lang="ru-RU" sz="2200" b="1" dirty="0">
                <a:ea typeface="+mj-lt"/>
                <a:cs typeface="+mj-lt"/>
              </a:rPr>
              <a:t> — a </a:t>
            </a:r>
            <a:r>
              <a:rPr lang="ru-RU" sz="2200" b="1" dirty="0" err="1">
                <a:ea typeface="+mj-lt"/>
                <a:cs typeface="+mj-lt"/>
              </a:rPr>
              <a:t>ship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and</a:t>
            </a:r>
            <a:r>
              <a:rPr lang="ru-RU" sz="2200" b="1" dirty="0">
                <a:ea typeface="+mj-lt"/>
                <a:cs typeface="+mj-lt"/>
              </a:rPr>
              <a:t> a </a:t>
            </a:r>
            <a:r>
              <a:rPr lang="ru-RU" sz="2200" b="1" dirty="0" err="1">
                <a:ea typeface="+mj-lt"/>
                <a:cs typeface="+mj-lt"/>
              </a:rPr>
              <a:t>iceberg</a:t>
            </a:r>
            <a:endParaRPr lang="ru-RU" sz="2200" b="1" dirty="0">
              <a:cs typeface="Calibri Light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E8634F-51AB-499B-BC73-009FB463E7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384987" cy="6858000"/>
          </a:xfrm>
          <a:custGeom>
            <a:avLst/>
            <a:gdLst>
              <a:gd name="connsiteX0" fmla="*/ 0 w 7384987"/>
              <a:gd name="connsiteY0" fmla="*/ 0 h 6858000"/>
              <a:gd name="connsiteX1" fmla="*/ 7366172 w 7384987"/>
              <a:gd name="connsiteY1" fmla="*/ 0 h 6858000"/>
              <a:gd name="connsiteX2" fmla="*/ 7359733 w 7384987"/>
              <a:gd name="connsiteY2" fmla="*/ 160754 h 6858000"/>
              <a:gd name="connsiteX3" fmla="*/ 7363789 w 7384987"/>
              <a:gd name="connsiteY3" fmla="*/ 350870 h 6858000"/>
              <a:gd name="connsiteX4" fmla="*/ 7364804 w 7384987"/>
              <a:gd name="connsiteY4" fmla="*/ 738248 h 6858000"/>
              <a:gd name="connsiteX5" fmla="*/ 7363917 w 7384987"/>
              <a:gd name="connsiteY5" fmla="*/ 1051329 h 6858000"/>
              <a:gd name="connsiteX6" fmla="*/ 7369069 w 7384987"/>
              <a:gd name="connsiteY6" fmla="*/ 1216617 h 6858000"/>
              <a:gd name="connsiteX7" fmla="*/ 7370433 w 7384987"/>
              <a:gd name="connsiteY7" fmla="*/ 1216617 h 6858000"/>
              <a:gd name="connsiteX8" fmla="*/ 7370810 w 7384987"/>
              <a:gd name="connsiteY8" fmla="*/ 1241159 h 6858000"/>
              <a:gd name="connsiteX9" fmla="*/ 7368946 w 7384987"/>
              <a:gd name="connsiteY9" fmla="*/ 1298998 h 6858000"/>
              <a:gd name="connsiteX10" fmla="*/ 7368583 w 7384987"/>
              <a:gd name="connsiteY10" fmla="*/ 1314450 h 6858000"/>
              <a:gd name="connsiteX11" fmla="*/ 7368448 w 7384987"/>
              <a:gd name="connsiteY11" fmla="*/ 1314450 h 6858000"/>
              <a:gd name="connsiteX12" fmla="*/ 7364030 w 7384987"/>
              <a:gd name="connsiteY12" fmla="*/ 1451529 h 6858000"/>
              <a:gd name="connsiteX13" fmla="*/ 7372921 w 7384987"/>
              <a:gd name="connsiteY13" fmla="*/ 1777349 h 6858000"/>
              <a:gd name="connsiteX14" fmla="*/ 7360218 w 7384987"/>
              <a:gd name="connsiteY14" fmla="*/ 2237181 h 6858000"/>
              <a:gd name="connsiteX15" fmla="*/ 7363394 w 7384987"/>
              <a:gd name="connsiteY15" fmla="*/ 2901271 h 6858000"/>
              <a:gd name="connsiteX16" fmla="*/ 7384987 w 7384987"/>
              <a:gd name="connsiteY16" fmla="*/ 3385366 h 6858000"/>
              <a:gd name="connsiteX17" fmla="*/ 7362505 w 7384987"/>
              <a:gd name="connsiteY17" fmla="*/ 3749928 h 6858000"/>
              <a:gd name="connsiteX18" fmla="*/ 7361488 w 7384987"/>
              <a:gd name="connsiteY18" fmla="*/ 4167080 h 6858000"/>
              <a:gd name="connsiteX19" fmla="*/ 7366315 w 7384987"/>
              <a:gd name="connsiteY19" fmla="*/ 4538757 h 6858000"/>
              <a:gd name="connsiteX20" fmla="*/ 7373684 w 7384987"/>
              <a:gd name="connsiteY20" fmla="*/ 4950193 h 6858000"/>
              <a:gd name="connsiteX21" fmla="*/ 7356280 w 7384987"/>
              <a:gd name="connsiteY21" fmla="*/ 5366074 h 6858000"/>
              <a:gd name="connsiteX22" fmla="*/ 7356280 w 7384987"/>
              <a:gd name="connsiteY22" fmla="*/ 5739911 h 6858000"/>
              <a:gd name="connsiteX23" fmla="*/ 7376478 w 7384987"/>
              <a:gd name="connsiteY23" fmla="*/ 6321306 h 6858000"/>
              <a:gd name="connsiteX24" fmla="*/ 7367793 w 7384987"/>
              <a:gd name="connsiteY24" fmla="*/ 6858000 h 6858000"/>
              <a:gd name="connsiteX25" fmla="*/ 0 w 7384987"/>
              <a:gd name="connsiteY2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384987" h="6858000">
                <a:moveTo>
                  <a:pt x="0" y="0"/>
                </a:moveTo>
                <a:lnTo>
                  <a:pt x="7366172" y="0"/>
                </a:lnTo>
                <a:lnTo>
                  <a:pt x="7359733" y="160754"/>
                </a:lnTo>
                <a:cubicBezTo>
                  <a:pt x="7359139" y="224139"/>
                  <a:pt x="7360491" y="287545"/>
                  <a:pt x="7363789" y="350870"/>
                </a:cubicBezTo>
                <a:cubicBezTo>
                  <a:pt x="7372315" y="479826"/>
                  <a:pt x="7372646" y="609245"/>
                  <a:pt x="7364804" y="738248"/>
                </a:cubicBezTo>
                <a:cubicBezTo>
                  <a:pt x="7358232" y="842483"/>
                  <a:pt x="7357929" y="947053"/>
                  <a:pt x="7363917" y="1051329"/>
                </a:cubicBezTo>
                <a:lnTo>
                  <a:pt x="7369069" y="1216617"/>
                </a:lnTo>
                <a:lnTo>
                  <a:pt x="7370433" y="1216617"/>
                </a:lnTo>
                <a:lnTo>
                  <a:pt x="7370810" y="1241159"/>
                </a:lnTo>
                <a:lnTo>
                  <a:pt x="7368946" y="1298998"/>
                </a:lnTo>
                <a:lnTo>
                  <a:pt x="7368583" y="1314450"/>
                </a:lnTo>
                <a:lnTo>
                  <a:pt x="7368448" y="1314450"/>
                </a:lnTo>
                <a:lnTo>
                  <a:pt x="7364030" y="1451529"/>
                </a:lnTo>
                <a:cubicBezTo>
                  <a:pt x="7358313" y="1560263"/>
                  <a:pt x="7366950" y="1668870"/>
                  <a:pt x="7372921" y="1777349"/>
                </a:cubicBezTo>
                <a:cubicBezTo>
                  <a:pt x="7381432" y="1931051"/>
                  <a:pt x="7371270" y="2084116"/>
                  <a:pt x="7360218" y="2237181"/>
                </a:cubicBezTo>
                <a:cubicBezTo>
                  <a:pt x="7344975" y="2458587"/>
                  <a:pt x="7353486" y="2679992"/>
                  <a:pt x="7363394" y="2901271"/>
                </a:cubicBezTo>
                <a:cubicBezTo>
                  <a:pt x="7370635" y="3062594"/>
                  <a:pt x="7383210" y="3223789"/>
                  <a:pt x="7384987" y="3385366"/>
                </a:cubicBezTo>
                <a:cubicBezTo>
                  <a:pt x="7385051" y="3507234"/>
                  <a:pt x="7377544" y="3628988"/>
                  <a:pt x="7362505" y="3749928"/>
                </a:cubicBezTo>
                <a:cubicBezTo>
                  <a:pt x="7346880" y="3888895"/>
                  <a:pt x="7353613" y="4027988"/>
                  <a:pt x="7361488" y="4167080"/>
                </a:cubicBezTo>
                <a:cubicBezTo>
                  <a:pt x="7368348" y="4290930"/>
                  <a:pt x="7368729" y="4414907"/>
                  <a:pt x="7366315" y="4538757"/>
                </a:cubicBezTo>
                <a:cubicBezTo>
                  <a:pt x="7363648" y="4676072"/>
                  <a:pt x="7364283" y="4813259"/>
                  <a:pt x="7373684" y="4950193"/>
                </a:cubicBezTo>
                <a:cubicBezTo>
                  <a:pt x="7384416" y="5089018"/>
                  <a:pt x="7378574" y="5228633"/>
                  <a:pt x="7356280" y="5366074"/>
                </a:cubicBezTo>
                <a:cubicBezTo>
                  <a:pt x="7335448" y="5490178"/>
                  <a:pt x="7341165" y="5615552"/>
                  <a:pt x="7356280" y="5739911"/>
                </a:cubicBezTo>
                <a:cubicBezTo>
                  <a:pt x="7379526" y="5933243"/>
                  <a:pt x="7379526" y="6127211"/>
                  <a:pt x="7376478" y="6321306"/>
                </a:cubicBezTo>
                <a:lnTo>
                  <a:pt x="736779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328BB0-45F8-4358-85DC-9B8C3FD95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86" y="591276"/>
            <a:ext cx="5788152" cy="557106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af-ZA" sz="4400" dirty="0">
                <a:solidFill>
                  <a:schemeClr val="bg1"/>
                </a:solidFill>
                <a:ea typeface="+mn-lt"/>
                <a:cs typeface="+mn-lt"/>
              </a:rPr>
              <a:t>  </a:t>
            </a:r>
            <a:r>
              <a:rPr lang="af-ZA" sz="4600" dirty="0">
                <a:solidFill>
                  <a:schemeClr val="bg1"/>
                </a:solidFill>
                <a:ea typeface="+mn-lt"/>
                <a:cs typeface="+mn-lt"/>
              </a:rPr>
              <a:t>  </a:t>
            </a:r>
            <a:r>
              <a:rPr lang="af-ZA" sz="4600" dirty="0" smtClean="0">
                <a:solidFill>
                  <a:schemeClr val="bg1"/>
                </a:solidFill>
                <a:ea typeface="+mn-lt"/>
                <a:cs typeface="+mn-lt"/>
              </a:rPr>
              <a:t>Symbolism</a:t>
            </a:r>
          </a:p>
          <a:p>
            <a:pPr marL="0" indent="0">
              <a:buNone/>
            </a:pPr>
            <a:r>
              <a:rPr lang="af-ZA" sz="46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ru-RU" sz="46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BA14B-8597-4556-9717-C91B3522B9B3}"/>
              </a:ext>
            </a:extLst>
          </p:cNvPr>
          <p:cNvSpPr txBox="1"/>
          <p:nvPr/>
        </p:nvSpPr>
        <p:spPr>
          <a:xfrm>
            <a:off x="1561580" y="3847578"/>
            <a:ext cx="559286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af-ZA" dirty="0">
                <a:solidFill>
                  <a:schemeClr val="bg1"/>
                </a:solidFill>
              </a:rPr>
              <a:t>is </a:t>
            </a:r>
            <a:r>
              <a:rPr lang="af-ZA" dirty="0" err="1">
                <a:solidFill>
                  <a:schemeClr val="bg1"/>
                </a:solidFill>
              </a:rPr>
              <a:t>using</a:t>
            </a:r>
            <a:r>
              <a:rPr lang="af-ZA" dirty="0">
                <a:solidFill>
                  <a:schemeClr val="bg1"/>
                </a:solidFill>
              </a:rPr>
              <a:t> </a:t>
            </a:r>
            <a:r>
              <a:rPr lang="af-ZA" dirty="0" err="1">
                <a:solidFill>
                  <a:schemeClr val="bg1"/>
                </a:solidFill>
              </a:rPr>
              <a:t>symbols</a:t>
            </a:r>
            <a:r>
              <a:rPr lang="af-ZA" dirty="0">
                <a:solidFill>
                  <a:schemeClr val="bg1"/>
                </a:solidFill>
              </a:rPr>
              <a:t> </a:t>
            </a:r>
            <a:r>
              <a:rPr lang="af-ZA" dirty="0" err="1">
                <a:solidFill>
                  <a:schemeClr val="bg1"/>
                </a:solidFill>
              </a:rPr>
              <a:t>to</a:t>
            </a:r>
            <a:r>
              <a:rPr lang="af-ZA" dirty="0">
                <a:solidFill>
                  <a:schemeClr val="bg1"/>
                </a:solidFill>
              </a:rPr>
              <a:t> </a:t>
            </a:r>
            <a:r>
              <a:rPr lang="af-ZA" dirty="0" err="1">
                <a:solidFill>
                  <a:schemeClr val="bg1"/>
                </a:solidFill>
              </a:rPr>
              <a:t>signify</a:t>
            </a:r>
            <a:r>
              <a:rPr lang="af-ZA" dirty="0">
                <a:solidFill>
                  <a:schemeClr val="bg1"/>
                </a:solidFill>
              </a:rPr>
              <a:t> </a:t>
            </a:r>
            <a:r>
              <a:rPr lang="af-ZA" dirty="0" err="1">
                <a:solidFill>
                  <a:schemeClr val="bg1"/>
                </a:solidFill>
              </a:rPr>
              <a:t>ideas</a:t>
            </a:r>
            <a:r>
              <a:rPr lang="af-ZA" dirty="0">
                <a:solidFill>
                  <a:schemeClr val="bg1"/>
                </a:solidFill>
              </a:rPr>
              <a:t> </a:t>
            </a:r>
            <a:r>
              <a:rPr lang="af-ZA" dirty="0" err="1">
                <a:solidFill>
                  <a:schemeClr val="bg1"/>
                </a:solidFill>
              </a:rPr>
              <a:t>and</a:t>
            </a:r>
            <a:r>
              <a:rPr lang="af-ZA" dirty="0">
                <a:solidFill>
                  <a:schemeClr val="bg1"/>
                </a:solidFill>
              </a:rPr>
              <a:t> </a:t>
            </a:r>
            <a:r>
              <a:rPr lang="af-ZA" dirty="0" err="1">
                <a:solidFill>
                  <a:schemeClr val="bg1"/>
                </a:solidFill>
              </a:rPr>
              <a:t>qualities</a:t>
            </a:r>
            <a:r>
              <a:rPr lang="af-ZA" dirty="0">
                <a:solidFill>
                  <a:schemeClr val="bg1"/>
                </a:solidFill>
              </a:rPr>
              <a:t>, </a:t>
            </a:r>
            <a:r>
              <a:rPr lang="af-ZA" dirty="0" err="1">
                <a:solidFill>
                  <a:schemeClr val="bg1"/>
                </a:solidFill>
              </a:rPr>
              <a:t>giving</a:t>
            </a:r>
            <a:r>
              <a:rPr lang="af-ZA" dirty="0">
                <a:solidFill>
                  <a:schemeClr val="bg1"/>
                </a:solidFill>
              </a:rPr>
              <a:t> </a:t>
            </a:r>
            <a:r>
              <a:rPr lang="af-ZA" dirty="0" err="1">
                <a:solidFill>
                  <a:schemeClr val="bg1"/>
                </a:solidFill>
              </a:rPr>
              <a:t>them</a:t>
            </a:r>
            <a:r>
              <a:rPr lang="af-ZA" dirty="0">
                <a:solidFill>
                  <a:schemeClr val="bg1"/>
                </a:solidFill>
              </a:rPr>
              <a:t> </a:t>
            </a:r>
            <a:r>
              <a:rPr lang="af-ZA" dirty="0" err="1">
                <a:solidFill>
                  <a:schemeClr val="bg1"/>
                </a:solidFill>
              </a:rPr>
              <a:t>symbolic</a:t>
            </a:r>
            <a:r>
              <a:rPr lang="af-ZA" dirty="0">
                <a:solidFill>
                  <a:schemeClr val="bg1"/>
                </a:solidFill>
              </a:rPr>
              <a:t> </a:t>
            </a:r>
            <a:r>
              <a:rPr lang="af-ZA" dirty="0" err="1">
                <a:solidFill>
                  <a:schemeClr val="bg1"/>
                </a:solidFill>
              </a:rPr>
              <a:t>meanings</a:t>
            </a:r>
            <a:r>
              <a:rPr lang="af-ZA" dirty="0">
                <a:solidFill>
                  <a:schemeClr val="bg1"/>
                </a:solidFill>
              </a:rPr>
              <a:t> </a:t>
            </a:r>
            <a:r>
              <a:rPr lang="af-ZA" dirty="0" err="1">
                <a:solidFill>
                  <a:schemeClr val="bg1"/>
                </a:solidFill>
              </a:rPr>
              <a:t>that</a:t>
            </a:r>
            <a:r>
              <a:rPr lang="af-ZA" dirty="0">
                <a:solidFill>
                  <a:schemeClr val="bg1"/>
                </a:solidFill>
              </a:rPr>
              <a:t> are different </a:t>
            </a:r>
            <a:r>
              <a:rPr lang="af-ZA" dirty="0" err="1">
                <a:solidFill>
                  <a:schemeClr val="bg1"/>
                </a:solidFill>
              </a:rPr>
              <a:t>from</a:t>
            </a:r>
            <a:r>
              <a:rPr lang="af-ZA" dirty="0">
                <a:solidFill>
                  <a:schemeClr val="bg1"/>
                </a:solidFill>
              </a:rPr>
              <a:t> </a:t>
            </a:r>
            <a:r>
              <a:rPr lang="af-ZA" dirty="0" err="1">
                <a:solidFill>
                  <a:schemeClr val="bg1"/>
                </a:solidFill>
              </a:rPr>
              <a:t>the</a:t>
            </a:r>
            <a:r>
              <a:rPr lang="af-ZA" dirty="0">
                <a:solidFill>
                  <a:schemeClr val="bg1"/>
                </a:solidFill>
              </a:rPr>
              <a:t> </a:t>
            </a:r>
            <a:r>
              <a:rPr lang="af-ZA" dirty="0" err="1">
                <a:solidFill>
                  <a:schemeClr val="bg1"/>
                </a:solidFill>
              </a:rPr>
              <a:t>literal</a:t>
            </a:r>
            <a:r>
              <a:rPr lang="af-ZA" dirty="0">
                <a:solidFill>
                  <a:schemeClr val="bg1"/>
                </a:solidFill>
              </a:rPr>
              <a:t> </a:t>
            </a:r>
            <a:r>
              <a:rPr lang="af-ZA" dirty="0" err="1">
                <a:solidFill>
                  <a:schemeClr val="bg1"/>
                </a:solidFill>
              </a:rPr>
              <a:t>meanings</a:t>
            </a:r>
            <a:endParaRPr lang="ru-RU" dirty="0" err="1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73092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D7993FA-482D-40A2-BD7B-EBB6AE1CA0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F500D3-729E-402D-9D42-F3C51328B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0145" y="643467"/>
            <a:ext cx="3654552" cy="5571066"/>
          </a:xfrm>
        </p:spPr>
        <p:txBody>
          <a:bodyPr anchor="ctr">
            <a:normAutofit/>
          </a:bodyPr>
          <a:lstStyle/>
          <a:p>
            <a:r>
              <a:rPr lang="ru-RU" sz="2200" b="1" dirty="0" err="1">
                <a:ea typeface="+mj-lt"/>
                <a:cs typeface="+mj-lt"/>
              </a:rPr>
              <a:t>The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line</a:t>
            </a:r>
            <a:r>
              <a:rPr lang="ru-RU" sz="2200" b="1" dirty="0">
                <a:ea typeface="+mj-lt"/>
                <a:cs typeface="+mj-lt"/>
              </a:rPr>
              <a:t> : "</a:t>
            </a:r>
            <a:r>
              <a:rPr lang="ru-RU" sz="2200" b="1" dirty="0" err="1">
                <a:ea typeface="+mj-lt"/>
                <a:cs typeface="+mj-lt"/>
              </a:rPr>
              <a:t>No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mortal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eye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could</a:t>
            </a:r>
            <a:r>
              <a:rPr lang="ru-RU" sz="2200" b="1" dirty="0">
                <a:ea typeface="+mj-lt"/>
                <a:cs typeface="+mj-lt"/>
              </a:rPr>
              <a:t> </a:t>
            </a:r>
            <a:r>
              <a:rPr lang="ru-RU" sz="2200" b="1" dirty="0" err="1">
                <a:ea typeface="+mj-lt"/>
                <a:cs typeface="+mj-lt"/>
              </a:rPr>
              <a:t>see</a:t>
            </a:r>
            <a:r>
              <a:rPr lang="ru-RU" sz="2200" b="1" dirty="0">
                <a:ea typeface="+mj-lt"/>
                <a:cs typeface="+mj-lt"/>
              </a:rPr>
              <a:t>".</a:t>
            </a:r>
            <a:endParaRPr lang="ru-RU" sz="22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E8634F-51AB-499B-BC73-009FB463E7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384987" cy="6858000"/>
          </a:xfrm>
          <a:custGeom>
            <a:avLst/>
            <a:gdLst>
              <a:gd name="connsiteX0" fmla="*/ 0 w 7384987"/>
              <a:gd name="connsiteY0" fmla="*/ 0 h 6858000"/>
              <a:gd name="connsiteX1" fmla="*/ 7366172 w 7384987"/>
              <a:gd name="connsiteY1" fmla="*/ 0 h 6858000"/>
              <a:gd name="connsiteX2" fmla="*/ 7359733 w 7384987"/>
              <a:gd name="connsiteY2" fmla="*/ 160754 h 6858000"/>
              <a:gd name="connsiteX3" fmla="*/ 7363789 w 7384987"/>
              <a:gd name="connsiteY3" fmla="*/ 350870 h 6858000"/>
              <a:gd name="connsiteX4" fmla="*/ 7364804 w 7384987"/>
              <a:gd name="connsiteY4" fmla="*/ 738248 h 6858000"/>
              <a:gd name="connsiteX5" fmla="*/ 7363917 w 7384987"/>
              <a:gd name="connsiteY5" fmla="*/ 1051329 h 6858000"/>
              <a:gd name="connsiteX6" fmla="*/ 7369069 w 7384987"/>
              <a:gd name="connsiteY6" fmla="*/ 1216617 h 6858000"/>
              <a:gd name="connsiteX7" fmla="*/ 7370433 w 7384987"/>
              <a:gd name="connsiteY7" fmla="*/ 1216617 h 6858000"/>
              <a:gd name="connsiteX8" fmla="*/ 7370810 w 7384987"/>
              <a:gd name="connsiteY8" fmla="*/ 1241159 h 6858000"/>
              <a:gd name="connsiteX9" fmla="*/ 7368946 w 7384987"/>
              <a:gd name="connsiteY9" fmla="*/ 1298998 h 6858000"/>
              <a:gd name="connsiteX10" fmla="*/ 7368583 w 7384987"/>
              <a:gd name="connsiteY10" fmla="*/ 1314450 h 6858000"/>
              <a:gd name="connsiteX11" fmla="*/ 7368448 w 7384987"/>
              <a:gd name="connsiteY11" fmla="*/ 1314450 h 6858000"/>
              <a:gd name="connsiteX12" fmla="*/ 7364030 w 7384987"/>
              <a:gd name="connsiteY12" fmla="*/ 1451529 h 6858000"/>
              <a:gd name="connsiteX13" fmla="*/ 7372921 w 7384987"/>
              <a:gd name="connsiteY13" fmla="*/ 1777349 h 6858000"/>
              <a:gd name="connsiteX14" fmla="*/ 7360218 w 7384987"/>
              <a:gd name="connsiteY14" fmla="*/ 2237181 h 6858000"/>
              <a:gd name="connsiteX15" fmla="*/ 7363394 w 7384987"/>
              <a:gd name="connsiteY15" fmla="*/ 2901271 h 6858000"/>
              <a:gd name="connsiteX16" fmla="*/ 7384987 w 7384987"/>
              <a:gd name="connsiteY16" fmla="*/ 3385366 h 6858000"/>
              <a:gd name="connsiteX17" fmla="*/ 7362505 w 7384987"/>
              <a:gd name="connsiteY17" fmla="*/ 3749928 h 6858000"/>
              <a:gd name="connsiteX18" fmla="*/ 7361488 w 7384987"/>
              <a:gd name="connsiteY18" fmla="*/ 4167080 h 6858000"/>
              <a:gd name="connsiteX19" fmla="*/ 7366315 w 7384987"/>
              <a:gd name="connsiteY19" fmla="*/ 4538757 h 6858000"/>
              <a:gd name="connsiteX20" fmla="*/ 7373684 w 7384987"/>
              <a:gd name="connsiteY20" fmla="*/ 4950193 h 6858000"/>
              <a:gd name="connsiteX21" fmla="*/ 7356280 w 7384987"/>
              <a:gd name="connsiteY21" fmla="*/ 5366074 h 6858000"/>
              <a:gd name="connsiteX22" fmla="*/ 7356280 w 7384987"/>
              <a:gd name="connsiteY22" fmla="*/ 5739911 h 6858000"/>
              <a:gd name="connsiteX23" fmla="*/ 7376478 w 7384987"/>
              <a:gd name="connsiteY23" fmla="*/ 6321306 h 6858000"/>
              <a:gd name="connsiteX24" fmla="*/ 7367793 w 7384987"/>
              <a:gd name="connsiteY24" fmla="*/ 6858000 h 6858000"/>
              <a:gd name="connsiteX25" fmla="*/ 0 w 7384987"/>
              <a:gd name="connsiteY2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384987" h="6858000">
                <a:moveTo>
                  <a:pt x="0" y="0"/>
                </a:moveTo>
                <a:lnTo>
                  <a:pt x="7366172" y="0"/>
                </a:lnTo>
                <a:lnTo>
                  <a:pt x="7359733" y="160754"/>
                </a:lnTo>
                <a:cubicBezTo>
                  <a:pt x="7359139" y="224139"/>
                  <a:pt x="7360491" y="287545"/>
                  <a:pt x="7363789" y="350870"/>
                </a:cubicBezTo>
                <a:cubicBezTo>
                  <a:pt x="7372315" y="479826"/>
                  <a:pt x="7372646" y="609245"/>
                  <a:pt x="7364804" y="738248"/>
                </a:cubicBezTo>
                <a:cubicBezTo>
                  <a:pt x="7358232" y="842483"/>
                  <a:pt x="7357929" y="947053"/>
                  <a:pt x="7363917" y="1051329"/>
                </a:cubicBezTo>
                <a:lnTo>
                  <a:pt x="7369069" y="1216617"/>
                </a:lnTo>
                <a:lnTo>
                  <a:pt x="7370433" y="1216617"/>
                </a:lnTo>
                <a:lnTo>
                  <a:pt x="7370810" y="1241159"/>
                </a:lnTo>
                <a:lnTo>
                  <a:pt x="7368946" y="1298998"/>
                </a:lnTo>
                <a:lnTo>
                  <a:pt x="7368583" y="1314450"/>
                </a:lnTo>
                <a:lnTo>
                  <a:pt x="7368448" y="1314450"/>
                </a:lnTo>
                <a:lnTo>
                  <a:pt x="7364030" y="1451529"/>
                </a:lnTo>
                <a:cubicBezTo>
                  <a:pt x="7358313" y="1560263"/>
                  <a:pt x="7366950" y="1668870"/>
                  <a:pt x="7372921" y="1777349"/>
                </a:cubicBezTo>
                <a:cubicBezTo>
                  <a:pt x="7381432" y="1931051"/>
                  <a:pt x="7371270" y="2084116"/>
                  <a:pt x="7360218" y="2237181"/>
                </a:cubicBezTo>
                <a:cubicBezTo>
                  <a:pt x="7344975" y="2458587"/>
                  <a:pt x="7353486" y="2679992"/>
                  <a:pt x="7363394" y="2901271"/>
                </a:cubicBezTo>
                <a:cubicBezTo>
                  <a:pt x="7370635" y="3062594"/>
                  <a:pt x="7383210" y="3223789"/>
                  <a:pt x="7384987" y="3385366"/>
                </a:cubicBezTo>
                <a:cubicBezTo>
                  <a:pt x="7385051" y="3507234"/>
                  <a:pt x="7377544" y="3628988"/>
                  <a:pt x="7362505" y="3749928"/>
                </a:cubicBezTo>
                <a:cubicBezTo>
                  <a:pt x="7346880" y="3888895"/>
                  <a:pt x="7353613" y="4027988"/>
                  <a:pt x="7361488" y="4167080"/>
                </a:cubicBezTo>
                <a:cubicBezTo>
                  <a:pt x="7368348" y="4290930"/>
                  <a:pt x="7368729" y="4414907"/>
                  <a:pt x="7366315" y="4538757"/>
                </a:cubicBezTo>
                <a:cubicBezTo>
                  <a:pt x="7363648" y="4676072"/>
                  <a:pt x="7364283" y="4813259"/>
                  <a:pt x="7373684" y="4950193"/>
                </a:cubicBezTo>
                <a:cubicBezTo>
                  <a:pt x="7384416" y="5089018"/>
                  <a:pt x="7378574" y="5228633"/>
                  <a:pt x="7356280" y="5366074"/>
                </a:cubicBezTo>
                <a:cubicBezTo>
                  <a:pt x="7335448" y="5490178"/>
                  <a:pt x="7341165" y="5615552"/>
                  <a:pt x="7356280" y="5739911"/>
                </a:cubicBezTo>
                <a:cubicBezTo>
                  <a:pt x="7379526" y="5933243"/>
                  <a:pt x="7379526" y="6127211"/>
                  <a:pt x="7376478" y="6321306"/>
                </a:cubicBezTo>
                <a:lnTo>
                  <a:pt x="736779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2D4B8F-1BEE-493B-B626-81553E5E1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643467"/>
            <a:ext cx="5788152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sz="4600" dirty="0" err="1" smtClean="0">
                <a:solidFill>
                  <a:srgbClr val="FFFFFF"/>
                </a:solidFill>
                <a:cs typeface="Calibri"/>
              </a:rPr>
              <a:t>Hyperbole</a:t>
            </a:r>
            <a:endParaRPr lang="en-US" sz="4600" dirty="0" smtClean="0">
              <a:solidFill>
                <a:srgbClr val="FFFFFF"/>
              </a:solidFill>
              <a:cs typeface="Calibri"/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FFFFFF"/>
                </a:solidFill>
                <a:cs typeface="Calibri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2EF21-6A9C-4C03-A906-488D093C0B17}"/>
              </a:ext>
            </a:extLst>
          </p:cNvPr>
          <p:cNvSpPr txBox="1"/>
          <p:nvPr/>
        </p:nvSpPr>
        <p:spPr>
          <a:xfrm>
            <a:off x="1728593" y="3899770"/>
            <a:ext cx="470560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200" dirty="0" err="1">
                <a:solidFill>
                  <a:schemeClr val="bg1"/>
                </a:solidFill>
                <a:latin typeface="Calibri Light"/>
              </a:rPr>
              <a:t>is</a:t>
            </a:r>
            <a:r>
              <a:rPr lang="ru-RU" sz="2200" dirty="0">
                <a:solidFill>
                  <a:schemeClr val="bg1"/>
                </a:solidFill>
                <a:latin typeface="Calibri Light"/>
              </a:rPr>
              <a:t> </a:t>
            </a:r>
            <a:r>
              <a:rPr lang="ru-RU" sz="2200" dirty="0" err="1">
                <a:solidFill>
                  <a:schemeClr val="bg1"/>
                </a:solidFill>
                <a:latin typeface="Calibri Light"/>
              </a:rPr>
              <a:t>the</a:t>
            </a:r>
            <a:r>
              <a:rPr lang="ru-RU" sz="2200" dirty="0">
                <a:solidFill>
                  <a:schemeClr val="bg1"/>
                </a:solidFill>
                <a:latin typeface="Calibri Light"/>
              </a:rPr>
              <a:t> </a:t>
            </a:r>
            <a:r>
              <a:rPr lang="ru-RU" sz="2200" dirty="0" err="1">
                <a:solidFill>
                  <a:schemeClr val="bg1"/>
                </a:solidFill>
                <a:latin typeface="Calibri Light"/>
              </a:rPr>
              <a:t>use</a:t>
            </a:r>
            <a:r>
              <a:rPr lang="ru-RU" sz="2200" dirty="0">
                <a:solidFill>
                  <a:schemeClr val="bg1"/>
                </a:solidFill>
                <a:latin typeface="Calibri Light"/>
              </a:rPr>
              <a:t> </a:t>
            </a:r>
            <a:r>
              <a:rPr lang="ru-RU" sz="2200" dirty="0" err="1">
                <a:solidFill>
                  <a:schemeClr val="bg1"/>
                </a:solidFill>
                <a:latin typeface="Calibri Light"/>
              </a:rPr>
              <a:t>of</a:t>
            </a:r>
            <a:r>
              <a:rPr lang="ru-RU" sz="2200" dirty="0">
                <a:solidFill>
                  <a:schemeClr val="bg1"/>
                </a:solidFill>
                <a:latin typeface="Calibri Light"/>
              </a:rPr>
              <a:t> </a:t>
            </a:r>
            <a:r>
              <a:rPr lang="ru-RU" sz="2200" dirty="0" err="1">
                <a:solidFill>
                  <a:schemeClr val="bg1"/>
                </a:solidFill>
                <a:latin typeface="Calibri Light"/>
              </a:rPr>
              <a:t>exaggeration</a:t>
            </a:r>
            <a:r>
              <a:rPr lang="ru-RU" sz="2200" dirty="0">
                <a:solidFill>
                  <a:schemeClr val="bg1"/>
                </a:solidFill>
                <a:latin typeface="Calibri Light"/>
              </a:rPr>
              <a:t> </a:t>
            </a:r>
            <a:r>
              <a:rPr lang="ru-RU" sz="2200" dirty="0" err="1">
                <a:solidFill>
                  <a:schemeClr val="bg1"/>
                </a:solidFill>
                <a:latin typeface="Calibri Light"/>
              </a:rPr>
              <a:t>as</a:t>
            </a:r>
            <a:r>
              <a:rPr lang="ru-RU" sz="2200" dirty="0">
                <a:solidFill>
                  <a:schemeClr val="bg1"/>
                </a:solidFill>
                <a:latin typeface="Calibri Light"/>
              </a:rPr>
              <a:t> </a:t>
            </a:r>
            <a:r>
              <a:rPr lang="ru-RU" sz="2200" dirty="0" err="1">
                <a:solidFill>
                  <a:schemeClr val="bg1"/>
                </a:solidFill>
                <a:latin typeface="Calibri Light"/>
              </a:rPr>
              <a:t>tthe</a:t>
            </a:r>
            <a:r>
              <a:rPr lang="ru-RU" sz="2200" dirty="0">
                <a:solidFill>
                  <a:schemeClr val="bg1"/>
                </a:solidFill>
                <a:latin typeface="Calibri Light"/>
              </a:rPr>
              <a:t> </a:t>
            </a:r>
            <a:r>
              <a:rPr lang="ru-RU" sz="2200" dirty="0" err="1">
                <a:solidFill>
                  <a:schemeClr val="bg1"/>
                </a:solidFill>
                <a:latin typeface="Calibri Light"/>
              </a:rPr>
              <a:t>figure</a:t>
            </a:r>
            <a:r>
              <a:rPr lang="ru-RU" sz="2200" dirty="0">
                <a:solidFill>
                  <a:schemeClr val="bg1"/>
                </a:solidFill>
                <a:latin typeface="Calibri Light"/>
              </a:rPr>
              <a:t> </a:t>
            </a:r>
            <a:r>
              <a:rPr lang="ru-RU" sz="2200" dirty="0" err="1">
                <a:solidFill>
                  <a:schemeClr val="bg1"/>
                </a:solidFill>
                <a:latin typeface="Calibri Light"/>
              </a:rPr>
              <a:t>of</a:t>
            </a:r>
            <a:r>
              <a:rPr lang="ru-RU" sz="2200" dirty="0">
                <a:solidFill>
                  <a:schemeClr val="bg1"/>
                </a:solidFill>
                <a:latin typeface="Calibri Light"/>
              </a:rPr>
              <a:t> </a:t>
            </a:r>
            <a:r>
              <a:rPr lang="ru-RU" sz="2200" dirty="0" err="1">
                <a:solidFill>
                  <a:schemeClr val="bg1"/>
                </a:solidFill>
                <a:latin typeface="Calibri Light"/>
              </a:rPr>
              <a:t>speech</a:t>
            </a:r>
            <a:r>
              <a:rPr lang="ru-RU" sz="2200" dirty="0">
                <a:solidFill>
                  <a:schemeClr val="bg1"/>
                </a:solidFill>
                <a:latin typeface="Calibri Light"/>
              </a:rPr>
              <a:t>.</a:t>
            </a:r>
            <a:endParaRPr lang="ru-RU" sz="2000" dirty="0" err="1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12225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97701-AE4C-498D-9ADD-CF4788427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ru-RU" sz="5400">
                <a:solidFill>
                  <a:srgbClr val="FFFFFF"/>
                </a:solidFill>
                <a:cs typeface="Calibri Light"/>
              </a:rPr>
              <a:t>Conclusion</a:t>
            </a:r>
            <a:r>
              <a:rPr lang="ru-RU" sz="5400" dirty="0">
                <a:solidFill>
                  <a:srgbClr val="FFFFFF"/>
                </a:solidFill>
                <a:cs typeface="Calibri Light"/>
              </a:rPr>
              <a:t>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753EC1-1E98-4624-AD3E-91F1208D5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0055" y="2896918"/>
            <a:ext cx="5776671" cy="369731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sz="2200" dirty="0">
              <a:ea typeface="+mn-lt"/>
              <a:cs typeface="+mn-lt"/>
            </a:endParaRPr>
          </a:p>
          <a:p>
            <a:pPr marL="0" indent="0">
              <a:buNone/>
            </a:pPr>
            <a:endParaRPr lang="ru-RU" sz="2200" b="1" dirty="0">
              <a:ea typeface="+mn-lt"/>
              <a:cs typeface="+mn-lt"/>
            </a:endParaRPr>
          </a:p>
          <a:p>
            <a:r>
              <a:rPr lang="ru-RU" sz="2200" dirty="0">
                <a:ea typeface="+mn-lt"/>
                <a:cs typeface="+mn-lt"/>
              </a:rPr>
              <a:t> </a:t>
            </a:r>
            <a:r>
              <a:rPr lang="en-US" sz="2200" dirty="0">
                <a:ea typeface="+mn-lt"/>
                <a:cs typeface="+mn-lt"/>
              </a:rPr>
              <a:t>Fate</a:t>
            </a:r>
            <a:endParaRPr lang="ru-RU" sz="2200" dirty="0">
              <a:ea typeface="+mn-lt"/>
              <a:cs typeface="+mn-lt"/>
            </a:endParaRPr>
          </a:p>
          <a:p>
            <a:endParaRPr lang="en-US" sz="2200" dirty="0">
              <a:ea typeface="+mn-lt"/>
              <a:cs typeface="+mn-lt"/>
            </a:endParaRPr>
          </a:p>
          <a:p>
            <a:r>
              <a:rPr lang="en-US" sz="2200" dirty="0">
                <a:ea typeface="+mn-lt"/>
                <a:cs typeface="+mn-lt"/>
              </a:rPr>
              <a:t>Human Vanity</a:t>
            </a:r>
            <a:endParaRPr lang="ru-RU" sz="2200" dirty="0">
              <a:ea typeface="+mn-lt"/>
              <a:cs typeface="+mn-lt"/>
            </a:endParaRPr>
          </a:p>
          <a:p>
            <a:endParaRPr lang="en-US" sz="2200" dirty="0">
              <a:ea typeface="+mn-lt"/>
              <a:cs typeface="+mn-lt"/>
            </a:endParaRPr>
          </a:p>
          <a:p>
            <a:r>
              <a:rPr lang="en-US" sz="2200" dirty="0">
                <a:ea typeface="+mn-lt"/>
                <a:cs typeface="+mn-lt"/>
              </a:rPr>
              <a:t>Cynical View of Marriage and Love</a:t>
            </a:r>
            <a:endParaRPr lang="en-GB" sz="2200" dirty="0"/>
          </a:p>
          <a:p>
            <a:endParaRPr lang="en-GB" sz="2200" dirty="0"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829A07-60F3-4F6B-B1FE-C92EE4322800}"/>
              </a:ext>
            </a:extLst>
          </p:cNvPr>
          <p:cNvSpPr txBox="1"/>
          <p:nvPr/>
        </p:nvSpPr>
        <p:spPr>
          <a:xfrm>
            <a:off x="246346" y="1665962"/>
            <a:ext cx="4413337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So far as we analysed the poem we can say that it not only reflects the story of Titanic`s tragical death but also affects more extensive topics concerning the life of humans and author`s critical view.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754241-6349-4046-AF49-DB7ED3F43CA9}"/>
              </a:ext>
            </a:extLst>
          </p:cNvPr>
          <p:cNvSpPr txBox="1"/>
          <p:nvPr/>
        </p:nvSpPr>
        <p:spPr>
          <a:xfrm>
            <a:off x="5674291" y="2167003"/>
            <a:ext cx="538410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b="1" dirty="0"/>
              <a:t> </a:t>
            </a:r>
            <a:r>
              <a:rPr lang="ru-RU" sz="2400" b="1" dirty="0" err="1"/>
              <a:t>Main</a:t>
            </a:r>
            <a:r>
              <a:rPr lang="ru-RU" sz="2400" b="1" dirty="0"/>
              <a:t> </a:t>
            </a:r>
            <a:r>
              <a:rPr lang="ru-RU" sz="2400" b="1" dirty="0" err="1"/>
              <a:t>topics</a:t>
            </a:r>
            <a:r>
              <a:rPr lang="ru-RU" sz="2400" b="1" dirty="0"/>
              <a:t> </a:t>
            </a:r>
            <a:r>
              <a:rPr lang="ru-RU" sz="2400" b="1" dirty="0" err="1"/>
              <a:t>observed</a:t>
            </a:r>
            <a:r>
              <a:rPr lang="ru-RU" sz="2400" b="1" dirty="0"/>
              <a:t> </a:t>
            </a:r>
            <a:r>
              <a:rPr lang="ru-RU" sz="2400" b="1" dirty="0" err="1"/>
              <a:t>in</a:t>
            </a:r>
            <a:r>
              <a:rPr lang="ru-RU" sz="2400" b="1" dirty="0"/>
              <a:t> </a:t>
            </a:r>
            <a:r>
              <a:rPr lang="ru-RU" sz="2400" b="1" dirty="0" err="1"/>
              <a:t>the</a:t>
            </a:r>
            <a:r>
              <a:rPr lang="ru-RU" sz="2400" b="1" dirty="0"/>
              <a:t> </a:t>
            </a:r>
            <a:r>
              <a:rPr lang="ru-RU" sz="2400" b="1" dirty="0" err="1"/>
              <a:t>poem</a:t>
            </a:r>
            <a:r>
              <a:rPr lang="ru-RU" sz="2400" b="1" dirty="0"/>
              <a:t> :</a:t>
            </a:r>
          </a:p>
        </p:txBody>
      </p:sp>
    </p:spTree>
    <p:extLst>
      <p:ext uri="{BB962C8B-B14F-4D97-AF65-F5344CB8AC3E}">
        <p14:creationId xmlns:p14="http://schemas.microsoft.com/office/powerpoint/2010/main" val="1073636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7989A-648E-4A35-A930-17A7E474D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ru-RU" sz="5400">
                <a:cs typeface="Calibri Light"/>
              </a:rPr>
              <a:t>References 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EFE276-6C3F-4C92-B259-A0DB7FEC0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200">
                <a:ea typeface="+mn-lt"/>
                <a:cs typeface="+mn-lt"/>
                <a:hlinkClick r:id="rId2"/>
              </a:rPr>
              <a:t>С любовью к неодушевленному. Четыре стихотворения Томаса Гарди.</a:t>
            </a:r>
            <a:endParaRPr lang="ru-RU" sz="2200">
              <a:cs typeface="Calibri" panose="020F0502020204030204"/>
            </a:endParaRPr>
          </a:p>
          <a:p>
            <a:r>
              <a:rPr lang="ru-RU" sz="2200">
                <a:ea typeface="+mn-lt"/>
                <a:cs typeface="+mn-lt"/>
                <a:hlinkClick r:id="rId3"/>
              </a:rPr>
              <a:t>The Convergence of the Twain Study Guide</a:t>
            </a:r>
            <a:endParaRPr lang="ru-RU" sz="2200"/>
          </a:p>
          <a:p>
            <a:r>
              <a:rPr lang="en-US" sz="2200">
                <a:ea typeface="+mn-lt"/>
                <a:cs typeface="+mn-lt"/>
                <a:hlinkClick r:id="rId4"/>
              </a:rPr>
              <a:t>The Convergence of the Twain Analysis - Literary and Poetic devices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/>
              <a:t/>
            </a:r>
            <a:br>
              <a:rPr lang="en-US" sz="2200"/>
            </a:br>
            <a:endParaRPr lang="en-US" sz="2200">
              <a:ea typeface="+mn-lt"/>
              <a:cs typeface="+mn-lt"/>
            </a:endParaRPr>
          </a:p>
          <a:p>
            <a:r>
              <a:rPr lang="en-US" sz="2200">
                <a:ea typeface="+mn-lt"/>
                <a:cs typeface="+mn-lt"/>
                <a:hlinkClick r:id="rId5"/>
              </a:rPr>
              <a:t>The Convergence of the Twain</a:t>
            </a:r>
            <a:r>
              <a:rPr lang="en-US" sz="2200">
                <a:ea typeface="+mn-lt"/>
                <a:cs typeface="+mn-lt"/>
              </a:rPr>
              <a:t> </a:t>
            </a:r>
            <a:endParaRPr lang="en-US" sz="2200">
              <a:cs typeface="Calibri" panose="020F0502020204030204"/>
            </a:endParaRPr>
          </a:p>
          <a:p>
            <a:r>
              <a:rPr lang="en-US" sz="2200">
                <a:ea typeface="+mn-lt"/>
                <a:cs typeface="+mn-lt"/>
                <a:hlinkClick r:id="rId6"/>
              </a:rPr>
              <a:t>Thomas Hardy</a:t>
            </a:r>
            <a:r>
              <a:rPr lang="en-US" sz="2200">
                <a:ea typeface="+mn-lt"/>
                <a:cs typeface="+mn-lt"/>
              </a:rPr>
              <a:t> 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96712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47588-AEDA-4074-B387-F1720271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ru-RU" sz="5400">
                <a:ea typeface="+mj-lt"/>
                <a:cs typeface="+mj-lt"/>
              </a:rPr>
              <a:t>The relevance of the project </a:t>
            </a:r>
            <a:endParaRPr lang="ru-RU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FB6257-4FCA-488F-AA2D-2D8991159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dirty="0" smtClean="0">
                <a:latin typeface="Calibri"/>
                <a:ea typeface="+mn-lt"/>
                <a:cs typeface="Calibri"/>
              </a:rPr>
              <a:t>N</a:t>
            </a:r>
            <a:r>
              <a:rPr lang="ru-RU" sz="2200" dirty="0" err="1" smtClean="0">
                <a:latin typeface="Calibri"/>
                <a:ea typeface="+mn-lt"/>
                <a:cs typeface="Calibri"/>
              </a:rPr>
              <a:t>owadays</a:t>
            </a:r>
            <a:r>
              <a:rPr lang="ru-RU" sz="2200" dirty="0" smtClean="0">
                <a:latin typeface="Calibri"/>
                <a:ea typeface="+mn-lt"/>
                <a:cs typeface="Calibri"/>
              </a:rPr>
              <a:t> </a:t>
            </a:r>
            <a:r>
              <a:rPr lang="en-US" sz="2200" dirty="0" smtClean="0">
                <a:latin typeface="Calibri"/>
                <a:ea typeface="+mn-lt"/>
                <a:cs typeface="Calibri"/>
              </a:rPr>
              <a:t>not many </a:t>
            </a:r>
            <a:r>
              <a:rPr lang="ru-RU" sz="2200" dirty="0" err="1" smtClean="0">
                <a:latin typeface="Calibri"/>
                <a:ea typeface="+mn-lt"/>
                <a:cs typeface="Calibri"/>
              </a:rPr>
              <a:t>people</a:t>
            </a:r>
            <a:r>
              <a:rPr lang="ru-RU" sz="2200" dirty="0" smtClean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read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and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know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about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such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classics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of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English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literature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as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Thomas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Hardy</a:t>
            </a:r>
            <a:r>
              <a:rPr lang="ru-RU" sz="2200" dirty="0">
                <a:latin typeface="Calibri"/>
                <a:ea typeface="+mn-lt"/>
                <a:cs typeface="Calibri"/>
              </a:rPr>
              <a:t>,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therefore</a:t>
            </a:r>
            <a:r>
              <a:rPr lang="ru-RU" sz="2200" dirty="0">
                <a:latin typeface="Calibri"/>
                <a:ea typeface="+mn-lt"/>
                <a:cs typeface="Calibri"/>
              </a:rPr>
              <a:t>,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for</a:t>
            </a:r>
            <a:r>
              <a:rPr lang="ru-RU" sz="2200" dirty="0">
                <a:latin typeface="Calibri"/>
                <a:ea typeface="+mn-lt"/>
                <a:cs typeface="Calibri"/>
              </a:rPr>
              <a:t> a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better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understanding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of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the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importance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of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his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contribution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to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literature</a:t>
            </a:r>
            <a:r>
              <a:rPr lang="ru-RU" sz="2200" dirty="0">
                <a:latin typeface="Calibri"/>
                <a:ea typeface="+mn-lt"/>
                <a:cs typeface="Calibri"/>
              </a:rPr>
              <a:t>,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we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offer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an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analysis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of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his</a:t>
            </a:r>
            <a:r>
              <a:rPr lang="ru-RU" sz="2200" dirty="0">
                <a:latin typeface="Calibri"/>
                <a:ea typeface="+mn-lt"/>
                <a:cs typeface="Calibri"/>
              </a:rPr>
              <a:t> </a:t>
            </a:r>
            <a:r>
              <a:rPr lang="ru-RU" sz="2200" dirty="0" err="1">
                <a:latin typeface="Calibri"/>
                <a:ea typeface="+mn-lt"/>
                <a:cs typeface="Calibri"/>
              </a:rPr>
              <a:t>poem</a:t>
            </a:r>
            <a:r>
              <a:rPr lang="ru-RU" sz="2200" dirty="0">
                <a:latin typeface="Calibri"/>
                <a:ea typeface="+mn-lt"/>
                <a:cs typeface="Calibri"/>
              </a:rPr>
              <a:t>.</a:t>
            </a:r>
          </a:p>
          <a:p>
            <a:r>
              <a:rPr lang="en-GB" sz="2200" dirty="0">
                <a:ea typeface="+mn-lt"/>
                <a:cs typeface="+mn-lt"/>
              </a:rPr>
              <a:t>Nevertheless it is important as we think to make the analysis of poems toward making people understand meanings of them better.</a:t>
            </a:r>
            <a:endParaRPr lang="ru-RU" sz="2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694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93BBE3-457C-4C75-8EE1-48AB4D921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  <a:latin typeface="Calibri"/>
                <a:cs typeface="Calibri"/>
              </a:rPr>
              <a:t>The goal of this project is </a:t>
            </a:r>
            <a:r>
              <a:rPr lang="en-GB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endParaRPr lang="ru-RU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25153E-0533-4B33-B73D-6EF2F9D5D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260" y="2125674"/>
            <a:ext cx="5257799" cy="488935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>
              <a:ea typeface="+mn-lt"/>
              <a:cs typeface="+mn-lt"/>
            </a:endParaRPr>
          </a:p>
          <a:p>
            <a:r>
              <a:rPr lang="en-GB">
                <a:ea typeface="+mn-lt"/>
                <a:cs typeface="+mn-lt"/>
              </a:rPr>
              <a:t> To find out how authors create an image and semantic shades on the example of the poem of Tomas Hardy “The Convergence of the Twain”</a:t>
            </a:r>
            <a:endParaRPr lang="ru-RU"/>
          </a:p>
          <a:p>
            <a:endParaRPr lang="ru-RU">
              <a:cs typeface="Calibri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0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73B33-2A62-4788-AB9A-6459899E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68" y="4650913"/>
            <a:ext cx="4446366" cy="1047428"/>
          </a:xfrm>
        </p:spPr>
        <p:txBody>
          <a:bodyPr>
            <a:normAutofit/>
          </a:bodyPr>
          <a:lstStyle/>
          <a:p>
            <a:r>
              <a:rPr lang="ru-RU" sz="4000">
                <a:latin typeface="Calibri"/>
                <a:cs typeface="Calibri"/>
              </a:rPr>
              <a:t>   Thomas Hardy</a:t>
            </a:r>
            <a:r>
              <a:rPr lang="ru-RU" sz="5400" dirty="0">
                <a:latin typeface="Calibri"/>
                <a:cs typeface="Calibri"/>
              </a:rPr>
              <a:t> </a:t>
            </a:r>
            <a:endParaRPr lang="ru-RU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28922C-DF6C-449F-BEB3-803AA0A6B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479428" cy="5431536"/>
          </a:xfrm>
        </p:spPr>
        <p:txBody>
          <a:bodyPr anchor="ctr">
            <a:normAutofit/>
          </a:bodyPr>
          <a:lstStyle/>
          <a:p>
            <a:r>
              <a:rPr lang="ru-RU" sz="2200" dirty="0" err="1">
                <a:cs typeface="Calibri"/>
              </a:rPr>
              <a:t>Thomas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Hardy</a:t>
            </a:r>
            <a:r>
              <a:rPr lang="ru-RU" sz="2200" dirty="0">
                <a:cs typeface="Calibri"/>
              </a:rPr>
              <a:t>  (2 </a:t>
            </a:r>
            <a:r>
              <a:rPr lang="ru-RU" sz="2200" dirty="0" err="1">
                <a:cs typeface="Calibri"/>
              </a:rPr>
              <a:t>June</a:t>
            </a:r>
            <a:r>
              <a:rPr lang="ru-RU" sz="2200" dirty="0">
                <a:cs typeface="Calibri"/>
              </a:rPr>
              <a:t> 1840 – </a:t>
            </a:r>
            <a:r>
              <a:rPr lang="ru-RU" sz="2200" dirty="0" smtClean="0">
                <a:cs typeface="Calibri"/>
              </a:rPr>
              <a:t>11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January</a:t>
            </a:r>
            <a:r>
              <a:rPr lang="ru-RU" sz="2200" dirty="0">
                <a:cs typeface="Calibri"/>
              </a:rPr>
              <a:t> 1928</a:t>
            </a:r>
            <a:r>
              <a:rPr lang="ru-RU" sz="2200" dirty="0" smtClean="0">
                <a:cs typeface="Calibri"/>
              </a:rPr>
              <a:t>)</a:t>
            </a:r>
            <a:r>
              <a:rPr lang="en-US" sz="2200" dirty="0" smtClean="0">
                <a:cs typeface="Calibri"/>
              </a:rPr>
              <a:t> </a:t>
            </a:r>
            <a:r>
              <a:rPr lang="ru-RU" sz="2200" dirty="0" err="1" smtClean="0">
                <a:cs typeface="Calibri"/>
              </a:rPr>
              <a:t>was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an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English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novelist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and</a:t>
            </a:r>
            <a:r>
              <a:rPr lang="ru-RU" sz="2200" dirty="0">
                <a:cs typeface="Calibri"/>
              </a:rPr>
              <a:t> a  </a:t>
            </a:r>
            <a:r>
              <a:rPr lang="ru-RU" sz="2200" dirty="0" err="1">
                <a:cs typeface="Calibri"/>
              </a:rPr>
              <a:t>poet</a:t>
            </a:r>
            <a:r>
              <a:rPr lang="ru-RU" sz="2200" dirty="0">
                <a:cs typeface="Calibri"/>
              </a:rPr>
              <a:t>.   </a:t>
            </a:r>
            <a:endParaRPr lang="en-US" sz="2200" dirty="0" smtClean="0">
              <a:cs typeface="Calibri"/>
            </a:endParaRPr>
          </a:p>
          <a:p>
            <a:r>
              <a:rPr lang="ru-RU" sz="2200" dirty="0" smtClean="0">
                <a:cs typeface="Calibri"/>
              </a:rPr>
              <a:t>A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Victorian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realist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in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the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tradition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of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George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Eliot</a:t>
            </a:r>
            <a:r>
              <a:rPr lang="ru-RU" sz="2200" dirty="0">
                <a:cs typeface="Calibri"/>
              </a:rPr>
              <a:t>, </a:t>
            </a:r>
            <a:r>
              <a:rPr lang="ru-RU" sz="2200" dirty="0" err="1">
                <a:cs typeface="Calibri"/>
              </a:rPr>
              <a:t>he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was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influenced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both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in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his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novels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and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in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his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poetry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by</a:t>
            </a:r>
            <a:r>
              <a:rPr lang="ru-RU" sz="2200" dirty="0">
                <a:cs typeface="Calibri"/>
              </a:rPr>
              <a:t> </a:t>
            </a:r>
            <a:r>
              <a:rPr lang="ru-RU" sz="2200" dirty="0" err="1">
                <a:cs typeface="Calibri"/>
              </a:rPr>
              <a:t>Romanticism</a:t>
            </a:r>
            <a:r>
              <a:rPr lang="ru-RU" sz="2200" dirty="0">
                <a:cs typeface="Calibri"/>
              </a:rPr>
              <a:t>.</a:t>
            </a:r>
            <a:endParaRPr lang="ru-RU" sz="2200" dirty="0">
              <a:ea typeface="+mn-lt"/>
              <a:cs typeface="+mn-lt"/>
            </a:endParaRPr>
          </a:p>
          <a:p>
            <a:endParaRPr lang="ru-RU" sz="2200" dirty="0">
              <a:cs typeface="Calibri"/>
            </a:endParaRPr>
          </a:p>
        </p:txBody>
      </p:sp>
      <p:pic>
        <p:nvPicPr>
          <p:cNvPr id="4" name="Рисунок 4" descr="Изображение выглядит как человек, мужчина, внутренний, одежда&#10;&#10;Автоматически созданное описание">
            <a:extLst>
              <a:ext uri="{FF2B5EF4-FFF2-40B4-BE49-F238E27FC236}">
                <a16:creationId xmlns:a16="http://schemas.microsoft.com/office/drawing/2014/main" id="{66C02F33-C8E5-4C42-8541-9114616B5A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60" r="1" b="17254"/>
          <a:stretch/>
        </p:blipFill>
        <p:spPr>
          <a:xfrm>
            <a:off x="525384" y="622169"/>
            <a:ext cx="3815804" cy="396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2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ACFCA-FAD2-4E53-9F6B-643C4BAD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ru-RU" sz="5400" dirty="0" err="1">
                <a:latin typeface="Calibri"/>
                <a:cs typeface="Calibri"/>
              </a:rPr>
              <a:t>The</a:t>
            </a:r>
            <a:r>
              <a:rPr lang="ru-RU" sz="5400" dirty="0">
                <a:latin typeface="Calibri"/>
                <a:cs typeface="Calibri"/>
              </a:rPr>
              <a:t> </a:t>
            </a:r>
            <a:r>
              <a:rPr lang="ru-RU" sz="5400" dirty="0" err="1">
                <a:latin typeface="Calibri"/>
                <a:cs typeface="Calibri"/>
              </a:rPr>
              <a:t>Convergence</a:t>
            </a:r>
            <a:r>
              <a:rPr lang="ru-RU" sz="5400" dirty="0">
                <a:latin typeface="Calibri"/>
                <a:cs typeface="Calibri"/>
              </a:rPr>
              <a:t> </a:t>
            </a:r>
            <a:r>
              <a:rPr lang="ru-RU" sz="5400" dirty="0" err="1">
                <a:latin typeface="Calibri"/>
                <a:cs typeface="Calibri"/>
              </a:rPr>
              <a:t>of</a:t>
            </a:r>
            <a:r>
              <a:rPr lang="ru-RU" sz="5400" dirty="0">
                <a:latin typeface="Calibri"/>
                <a:cs typeface="Calibri"/>
              </a:rPr>
              <a:t> </a:t>
            </a:r>
            <a:r>
              <a:rPr lang="ru-RU" sz="5400" dirty="0" err="1">
                <a:latin typeface="Calibri"/>
                <a:cs typeface="Calibri"/>
              </a:rPr>
              <a:t>the</a:t>
            </a:r>
            <a:r>
              <a:rPr lang="ru-RU" sz="5400" dirty="0">
                <a:latin typeface="Calibri"/>
                <a:cs typeface="Calibri"/>
              </a:rPr>
              <a:t> </a:t>
            </a:r>
            <a:r>
              <a:rPr lang="ru-RU" sz="5400" dirty="0" err="1">
                <a:latin typeface="Calibri"/>
                <a:cs typeface="Calibri"/>
              </a:rPr>
              <a:t>Twain</a:t>
            </a:r>
            <a:endParaRPr lang="ru-RU" sz="5400" dirty="0">
              <a:cs typeface="Calibri Light"/>
            </a:endParaRP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7CB689-E0CF-4E9E-BF29-C38C5374B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55" y="3010768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000" dirty="0">
                <a:ea typeface="+mn-lt"/>
                <a:cs typeface="+mn-lt"/>
              </a:rPr>
              <a:t>"</a:t>
            </a:r>
            <a:r>
              <a:rPr lang="ru-RU" sz="2000" b="1" dirty="0" err="1">
                <a:ea typeface="+mn-lt"/>
                <a:cs typeface="+mn-lt"/>
              </a:rPr>
              <a:t>The</a:t>
            </a:r>
            <a:r>
              <a:rPr lang="ru-RU" sz="2000" b="1" dirty="0">
                <a:ea typeface="+mn-lt"/>
                <a:cs typeface="+mn-lt"/>
              </a:rPr>
              <a:t> </a:t>
            </a:r>
            <a:r>
              <a:rPr lang="ru-RU" sz="2000" b="1" dirty="0" err="1">
                <a:ea typeface="+mn-lt"/>
                <a:cs typeface="+mn-lt"/>
              </a:rPr>
              <a:t>Convergence</a:t>
            </a:r>
            <a:r>
              <a:rPr lang="ru-RU" sz="2000" b="1" dirty="0">
                <a:ea typeface="+mn-lt"/>
                <a:cs typeface="+mn-lt"/>
              </a:rPr>
              <a:t> </a:t>
            </a:r>
            <a:r>
              <a:rPr lang="ru-RU" sz="2000" b="1" dirty="0" err="1">
                <a:ea typeface="+mn-lt"/>
                <a:cs typeface="+mn-lt"/>
              </a:rPr>
              <a:t>of</a:t>
            </a:r>
            <a:r>
              <a:rPr lang="ru-RU" sz="2000" b="1" dirty="0">
                <a:ea typeface="+mn-lt"/>
                <a:cs typeface="+mn-lt"/>
              </a:rPr>
              <a:t> </a:t>
            </a:r>
            <a:r>
              <a:rPr lang="ru-RU" sz="2000" b="1" dirty="0" err="1">
                <a:ea typeface="+mn-lt"/>
                <a:cs typeface="+mn-lt"/>
              </a:rPr>
              <a:t>the</a:t>
            </a:r>
            <a:r>
              <a:rPr lang="ru-RU" sz="2000" b="1" dirty="0">
                <a:ea typeface="+mn-lt"/>
                <a:cs typeface="+mn-lt"/>
              </a:rPr>
              <a:t> </a:t>
            </a:r>
            <a:r>
              <a:rPr lang="ru-RU" sz="2000" b="1" dirty="0" err="1">
                <a:ea typeface="+mn-lt"/>
                <a:cs typeface="+mn-lt"/>
              </a:rPr>
              <a:t>Twain</a:t>
            </a:r>
            <a:r>
              <a:rPr lang="ru-RU" sz="2000" b="1" dirty="0">
                <a:ea typeface="+mn-lt"/>
                <a:cs typeface="+mn-lt"/>
              </a:rPr>
              <a:t> (</a:t>
            </a:r>
            <a:r>
              <a:rPr lang="ru-RU" sz="2000" b="1" dirty="0" err="1">
                <a:ea typeface="+mn-lt"/>
                <a:cs typeface="+mn-lt"/>
              </a:rPr>
              <a:t>Lines</a:t>
            </a:r>
            <a:r>
              <a:rPr lang="ru-RU" sz="2000" b="1" dirty="0">
                <a:ea typeface="+mn-lt"/>
                <a:cs typeface="+mn-lt"/>
              </a:rPr>
              <a:t> </a:t>
            </a:r>
            <a:r>
              <a:rPr lang="ru-RU" sz="2000" b="1" dirty="0" err="1">
                <a:ea typeface="+mn-lt"/>
                <a:cs typeface="+mn-lt"/>
              </a:rPr>
              <a:t>on</a:t>
            </a:r>
            <a:r>
              <a:rPr lang="ru-RU" sz="2000" b="1" dirty="0">
                <a:ea typeface="+mn-lt"/>
                <a:cs typeface="+mn-lt"/>
              </a:rPr>
              <a:t> </a:t>
            </a:r>
            <a:r>
              <a:rPr lang="ru-RU" sz="2000" b="1" dirty="0" err="1">
                <a:ea typeface="+mn-lt"/>
                <a:cs typeface="+mn-lt"/>
              </a:rPr>
              <a:t>the</a:t>
            </a:r>
            <a:r>
              <a:rPr lang="ru-RU" sz="2000" b="1" dirty="0">
                <a:ea typeface="+mn-lt"/>
                <a:cs typeface="+mn-lt"/>
              </a:rPr>
              <a:t> </a:t>
            </a:r>
            <a:r>
              <a:rPr lang="ru-RU" sz="2000" b="1" dirty="0" err="1">
                <a:ea typeface="+mn-lt"/>
                <a:cs typeface="+mn-lt"/>
              </a:rPr>
              <a:t>loss</a:t>
            </a:r>
            <a:r>
              <a:rPr lang="ru-RU" sz="2000" b="1" dirty="0">
                <a:ea typeface="+mn-lt"/>
                <a:cs typeface="+mn-lt"/>
              </a:rPr>
              <a:t> </a:t>
            </a:r>
            <a:r>
              <a:rPr lang="ru-RU" sz="2000" b="1" dirty="0" err="1">
                <a:ea typeface="+mn-lt"/>
                <a:cs typeface="+mn-lt"/>
              </a:rPr>
              <a:t>of</a:t>
            </a:r>
            <a:r>
              <a:rPr lang="ru-RU" sz="2000" b="1" dirty="0">
                <a:ea typeface="+mn-lt"/>
                <a:cs typeface="+mn-lt"/>
              </a:rPr>
              <a:t> </a:t>
            </a:r>
            <a:r>
              <a:rPr lang="ru-RU" sz="2000" b="1" dirty="0" err="1">
                <a:ea typeface="+mn-lt"/>
                <a:cs typeface="+mn-lt"/>
              </a:rPr>
              <a:t>the</a:t>
            </a:r>
            <a:r>
              <a:rPr lang="ru-RU" sz="2000" b="1" dirty="0">
                <a:ea typeface="+mn-lt"/>
                <a:cs typeface="+mn-lt"/>
              </a:rPr>
              <a:t> </a:t>
            </a:r>
            <a:r>
              <a:rPr lang="ru-RU" sz="2000" b="1" i="1" dirty="0" err="1">
                <a:ea typeface="+mn-lt"/>
                <a:cs typeface="+mn-lt"/>
              </a:rPr>
              <a:t>Titanic</a:t>
            </a:r>
            <a:r>
              <a:rPr lang="ru-RU" sz="2000" b="1" dirty="0">
                <a:ea typeface="+mn-lt"/>
                <a:cs typeface="+mn-lt"/>
              </a:rPr>
              <a:t>)</a:t>
            </a:r>
            <a:r>
              <a:rPr lang="ru-RU" sz="2000" dirty="0">
                <a:ea typeface="+mn-lt"/>
                <a:cs typeface="+mn-lt"/>
              </a:rPr>
              <a:t>" </a:t>
            </a:r>
            <a:r>
              <a:rPr lang="ru-RU" sz="2000" dirty="0" err="1">
                <a:ea typeface="+mn-lt"/>
                <a:cs typeface="+mn-lt"/>
              </a:rPr>
              <a:t>is</a:t>
            </a:r>
            <a:r>
              <a:rPr lang="ru-RU" sz="2000" dirty="0">
                <a:ea typeface="+mn-lt"/>
                <a:cs typeface="+mn-lt"/>
              </a:rPr>
              <a:t> a </a:t>
            </a:r>
            <a:r>
              <a:rPr lang="ru-RU" sz="2000" dirty="0" err="1">
                <a:ea typeface="+mn-lt"/>
                <a:cs typeface="+mn-lt"/>
              </a:rPr>
              <a:t>poem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by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Thomas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Hardy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published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in</a:t>
            </a:r>
            <a:r>
              <a:rPr lang="ru-RU" sz="2000" dirty="0">
                <a:ea typeface="+mn-lt"/>
                <a:cs typeface="+mn-lt"/>
              </a:rPr>
              <a:t> 1912. </a:t>
            </a:r>
            <a:r>
              <a:rPr lang="ru-RU" sz="2000" dirty="0" err="1">
                <a:ea typeface="+mn-lt"/>
                <a:cs typeface="+mn-lt"/>
              </a:rPr>
              <a:t>The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poem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describes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the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sinking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and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wreckage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of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the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ocean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liner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Titanic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and</a:t>
            </a:r>
            <a:r>
              <a:rPr lang="ru-RU" sz="2000" dirty="0">
                <a:ea typeface="+mn-lt"/>
                <a:cs typeface="+mn-lt"/>
              </a:rPr>
              <a:t> </a:t>
            </a:r>
            <a:r>
              <a:rPr lang="ru-RU" sz="2000" dirty="0" err="1">
                <a:ea typeface="+mn-lt"/>
                <a:cs typeface="+mn-lt"/>
              </a:rPr>
              <a:t>talks</a:t>
            </a:r>
            <a:r>
              <a:rPr lang="ru-RU" sz="2000" dirty="0">
                <a:ea typeface="+mn-lt"/>
                <a:cs typeface="+mn-lt"/>
              </a:rPr>
              <a:t> </a:t>
            </a:r>
            <a:r>
              <a:rPr lang="ru-RU" sz="2000" dirty="0" err="1">
                <a:ea typeface="+mn-lt"/>
                <a:cs typeface="+mn-lt"/>
              </a:rPr>
              <a:t>about</a:t>
            </a:r>
            <a:r>
              <a:rPr lang="ru-RU" sz="2000" dirty="0">
                <a:ea typeface="+mn-lt"/>
                <a:cs typeface="+mn-lt"/>
              </a:rPr>
              <a:t> </a:t>
            </a:r>
            <a:r>
              <a:rPr lang="ru-RU" sz="2000" dirty="0" err="1">
                <a:ea typeface="+mn-lt"/>
                <a:cs typeface="+mn-lt"/>
              </a:rPr>
              <a:t>pride</a:t>
            </a:r>
            <a:r>
              <a:rPr lang="ru-RU" sz="2000" dirty="0">
                <a:ea typeface="+mn-lt"/>
                <a:cs typeface="+mn-lt"/>
              </a:rPr>
              <a:t> </a:t>
            </a:r>
            <a:r>
              <a:rPr lang="ru-RU" sz="2000" dirty="0" err="1">
                <a:ea typeface="+mn-lt"/>
                <a:cs typeface="+mn-lt"/>
              </a:rPr>
              <a:t>and</a:t>
            </a:r>
            <a:r>
              <a:rPr lang="ru-RU" sz="2000" dirty="0">
                <a:ea typeface="+mn-lt"/>
                <a:cs typeface="+mn-lt"/>
              </a:rPr>
              <a:t> </a:t>
            </a:r>
            <a:r>
              <a:rPr lang="ru-RU" sz="2000" dirty="0" err="1">
                <a:ea typeface="+mn-lt"/>
                <a:cs typeface="+mn-lt"/>
              </a:rPr>
              <a:t>loss</a:t>
            </a:r>
            <a:r>
              <a:rPr lang="ru-RU" sz="2000" dirty="0">
                <a:ea typeface="+mn-lt"/>
                <a:cs typeface="+mn-lt"/>
              </a:rPr>
              <a:t>. </a:t>
            </a:r>
            <a:br>
              <a:rPr lang="ru-RU" sz="2000" dirty="0">
                <a:ea typeface="+mn-lt"/>
                <a:cs typeface="+mn-lt"/>
              </a:rPr>
            </a:br>
            <a:endParaRPr lang="ru-RU" sz="2000" dirty="0">
              <a:ea typeface="+mn-lt"/>
              <a:cs typeface="+mn-lt"/>
            </a:endParaRPr>
          </a:p>
          <a:p>
            <a:r>
              <a:rPr lang="ru-RU" sz="2000" dirty="0">
                <a:ea typeface="+mn-lt"/>
                <a:cs typeface="+mn-lt"/>
              </a:rPr>
              <a:t> "</a:t>
            </a:r>
            <a:r>
              <a:rPr lang="ru-RU" sz="2000" dirty="0" err="1">
                <a:ea typeface="+mn-lt"/>
                <a:cs typeface="+mn-lt"/>
              </a:rPr>
              <a:t>Convergence</a:t>
            </a:r>
            <a:r>
              <a:rPr lang="ru-RU" sz="2000" dirty="0">
                <a:ea typeface="+mn-lt"/>
                <a:cs typeface="+mn-lt"/>
              </a:rPr>
              <a:t>" </a:t>
            </a:r>
            <a:r>
              <a:rPr lang="ru-RU" sz="2000" dirty="0" err="1">
                <a:ea typeface="+mn-lt"/>
                <a:cs typeface="+mn-lt"/>
              </a:rPr>
              <a:t>consists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of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eleven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stanzas</a:t>
            </a:r>
            <a:r>
              <a:rPr lang="ru-RU" sz="2000" dirty="0">
                <a:ea typeface="+mn-lt"/>
                <a:cs typeface="+mn-lt"/>
              </a:rPr>
              <a:t> (</a:t>
            </a:r>
            <a:r>
              <a:rPr lang="ru-RU" sz="2000" i="1" dirty="0">
                <a:ea typeface="+mn-lt"/>
                <a:cs typeface="+mn-lt"/>
              </a:rPr>
              <a:t>I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to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i="1" dirty="0">
                <a:ea typeface="+mn-lt"/>
                <a:cs typeface="+mn-lt"/>
              </a:rPr>
              <a:t>XI</a:t>
            </a:r>
            <a:r>
              <a:rPr lang="ru-RU" sz="2000" dirty="0">
                <a:ea typeface="+mn-lt"/>
                <a:cs typeface="+mn-lt"/>
              </a:rPr>
              <a:t>) </a:t>
            </a:r>
            <a:r>
              <a:rPr lang="ru-RU" sz="2000" dirty="0" err="1">
                <a:ea typeface="+mn-lt"/>
                <a:cs typeface="+mn-lt"/>
              </a:rPr>
              <a:t>of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three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lines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each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following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the</a:t>
            </a:r>
            <a:r>
              <a:rPr lang="ru-RU" sz="2000" dirty="0">
                <a:ea typeface="+mn-lt"/>
                <a:cs typeface="+mn-lt"/>
              </a:rPr>
              <a:t> AAA </a:t>
            </a:r>
            <a:r>
              <a:rPr lang="ru-RU" sz="2000" dirty="0" err="1">
                <a:ea typeface="+mn-lt"/>
                <a:cs typeface="+mn-lt"/>
              </a:rPr>
              <a:t>rhyme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pattern</a:t>
            </a:r>
            <a:r>
              <a:rPr lang="ru-RU" sz="2000" dirty="0">
                <a:ea typeface="+mn-lt"/>
                <a:cs typeface="+mn-lt"/>
              </a:rPr>
              <a:t>.</a:t>
            </a:r>
            <a:endParaRPr lang="ru-RU" sz="20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cs typeface="Calibri" panose="020F0502020204030204"/>
            </a:endParaRPr>
          </a:p>
        </p:txBody>
      </p:sp>
      <p:pic>
        <p:nvPicPr>
          <p:cNvPr id="4" name="Рисунок 4" descr="Изображение выглядит как внешний, вода, корабль, фотография&#10;&#10;Автоматически созданное описание">
            <a:extLst>
              <a:ext uri="{FF2B5EF4-FFF2-40B4-BE49-F238E27FC236}">
                <a16:creationId xmlns:a16="http://schemas.microsoft.com/office/drawing/2014/main" id="{A7D3098C-28A4-49CF-9116-8F22E1AAA7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75" r="20864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5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E4D9578-9611-4CED-873D-5048C96F2A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41C762-7335-46DA-9C85-927E705B88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88668" cy="6858000"/>
          </a:xfrm>
          <a:custGeom>
            <a:avLst/>
            <a:gdLst>
              <a:gd name="connsiteX0" fmla="*/ 0 w 7388668"/>
              <a:gd name="connsiteY0" fmla="*/ 0 h 6858000"/>
              <a:gd name="connsiteX1" fmla="*/ 7369853 w 7388668"/>
              <a:gd name="connsiteY1" fmla="*/ 0 h 6858000"/>
              <a:gd name="connsiteX2" fmla="*/ 7363414 w 7388668"/>
              <a:gd name="connsiteY2" fmla="*/ 160754 h 6858000"/>
              <a:gd name="connsiteX3" fmla="*/ 7367470 w 7388668"/>
              <a:gd name="connsiteY3" fmla="*/ 350870 h 6858000"/>
              <a:gd name="connsiteX4" fmla="*/ 7368485 w 7388668"/>
              <a:gd name="connsiteY4" fmla="*/ 738248 h 6858000"/>
              <a:gd name="connsiteX5" fmla="*/ 7367598 w 7388668"/>
              <a:gd name="connsiteY5" fmla="*/ 1051329 h 6858000"/>
              <a:gd name="connsiteX6" fmla="*/ 7372750 w 7388668"/>
              <a:gd name="connsiteY6" fmla="*/ 1216617 h 6858000"/>
              <a:gd name="connsiteX7" fmla="*/ 7374114 w 7388668"/>
              <a:gd name="connsiteY7" fmla="*/ 1216617 h 6858000"/>
              <a:gd name="connsiteX8" fmla="*/ 7374491 w 7388668"/>
              <a:gd name="connsiteY8" fmla="*/ 1241159 h 6858000"/>
              <a:gd name="connsiteX9" fmla="*/ 7372627 w 7388668"/>
              <a:gd name="connsiteY9" fmla="*/ 1298998 h 6858000"/>
              <a:gd name="connsiteX10" fmla="*/ 7372264 w 7388668"/>
              <a:gd name="connsiteY10" fmla="*/ 1314450 h 6858000"/>
              <a:gd name="connsiteX11" fmla="*/ 7372129 w 7388668"/>
              <a:gd name="connsiteY11" fmla="*/ 1314450 h 6858000"/>
              <a:gd name="connsiteX12" fmla="*/ 7367711 w 7388668"/>
              <a:gd name="connsiteY12" fmla="*/ 1451529 h 6858000"/>
              <a:gd name="connsiteX13" fmla="*/ 7376602 w 7388668"/>
              <a:gd name="connsiteY13" fmla="*/ 1777349 h 6858000"/>
              <a:gd name="connsiteX14" fmla="*/ 7363899 w 7388668"/>
              <a:gd name="connsiteY14" fmla="*/ 2237181 h 6858000"/>
              <a:gd name="connsiteX15" fmla="*/ 7367075 w 7388668"/>
              <a:gd name="connsiteY15" fmla="*/ 2901271 h 6858000"/>
              <a:gd name="connsiteX16" fmla="*/ 7388668 w 7388668"/>
              <a:gd name="connsiteY16" fmla="*/ 3385366 h 6858000"/>
              <a:gd name="connsiteX17" fmla="*/ 7366186 w 7388668"/>
              <a:gd name="connsiteY17" fmla="*/ 3749928 h 6858000"/>
              <a:gd name="connsiteX18" fmla="*/ 7365169 w 7388668"/>
              <a:gd name="connsiteY18" fmla="*/ 4167080 h 6858000"/>
              <a:gd name="connsiteX19" fmla="*/ 7369996 w 7388668"/>
              <a:gd name="connsiteY19" fmla="*/ 4538757 h 6858000"/>
              <a:gd name="connsiteX20" fmla="*/ 7377365 w 7388668"/>
              <a:gd name="connsiteY20" fmla="*/ 4950193 h 6858000"/>
              <a:gd name="connsiteX21" fmla="*/ 7359961 w 7388668"/>
              <a:gd name="connsiteY21" fmla="*/ 5366074 h 6858000"/>
              <a:gd name="connsiteX22" fmla="*/ 7359961 w 7388668"/>
              <a:gd name="connsiteY22" fmla="*/ 5739911 h 6858000"/>
              <a:gd name="connsiteX23" fmla="*/ 7380159 w 7388668"/>
              <a:gd name="connsiteY23" fmla="*/ 6321306 h 6858000"/>
              <a:gd name="connsiteX24" fmla="*/ 7371474 w 7388668"/>
              <a:gd name="connsiteY24" fmla="*/ 6858000 h 6858000"/>
              <a:gd name="connsiteX25" fmla="*/ 0 w 7388668"/>
              <a:gd name="connsiteY2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388668" h="6858000">
                <a:moveTo>
                  <a:pt x="0" y="0"/>
                </a:moveTo>
                <a:lnTo>
                  <a:pt x="7369853" y="0"/>
                </a:lnTo>
                <a:lnTo>
                  <a:pt x="7363414" y="160754"/>
                </a:lnTo>
                <a:cubicBezTo>
                  <a:pt x="7362820" y="224139"/>
                  <a:pt x="7364172" y="287545"/>
                  <a:pt x="7367470" y="350870"/>
                </a:cubicBezTo>
                <a:cubicBezTo>
                  <a:pt x="7375996" y="479826"/>
                  <a:pt x="7376327" y="609245"/>
                  <a:pt x="7368485" y="738248"/>
                </a:cubicBezTo>
                <a:cubicBezTo>
                  <a:pt x="7361913" y="842483"/>
                  <a:pt x="7361610" y="947053"/>
                  <a:pt x="7367598" y="1051329"/>
                </a:cubicBezTo>
                <a:lnTo>
                  <a:pt x="7372750" y="1216617"/>
                </a:lnTo>
                <a:lnTo>
                  <a:pt x="7374114" y="1216617"/>
                </a:lnTo>
                <a:lnTo>
                  <a:pt x="7374491" y="1241159"/>
                </a:lnTo>
                <a:lnTo>
                  <a:pt x="7372627" y="1298998"/>
                </a:lnTo>
                <a:lnTo>
                  <a:pt x="7372264" y="1314450"/>
                </a:lnTo>
                <a:lnTo>
                  <a:pt x="7372129" y="1314450"/>
                </a:lnTo>
                <a:lnTo>
                  <a:pt x="7367711" y="1451529"/>
                </a:lnTo>
                <a:cubicBezTo>
                  <a:pt x="7361994" y="1560263"/>
                  <a:pt x="7370631" y="1668870"/>
                  <a:pt x="7376602" y="1777349"/>
                </a:cubicBezTo>
                <a:cubicBezTo>
                  <a:pt x="7385113" y="1931051"/>
                  <a:pt x="7374951" y="2084116"/>
                  <a:pt x="7363899" y="2237181"/>
                </a:cubicBezTo>
                <a:cubicBezTo>
                  <a:pt x="7348656" y="2458587"/>
                  <a:pt x="7357167" y="2679992"/>
                  <a:pt x="7367075" y="2901271"/>
                </a:cubicBezTo>
                <a:cubicBezTo>
                  <a:pt x="7374316" y="3062594"/>
                  <a:pt x="7386891" y="3223789"/>
                  <a:pt x="7388668" y="3385366"/>
                </a:cubicBezTo>
                <a:cubicBezTo>
                  <a:pt x="7388732" y="3507234"/>
                  <a:pt x="7381225" y="3628988"/>
                  <a:pt x="7366186" y="3749928"/>
                </a:cubicBezTo>
                <a:cubicBezTo>
                  <a:pt x="7350561" y="3888895"/>
                  <a:pt x="7357294" y="4027988"/>
                  <a:pt x="7365169" y="4167080"/>
                </a:cubicBezTo>
                <a:cubicBezTo>
                  <a:pt x="7372029" y="4290930"/>
                  <a:pt x="7372410" y="4414907"/>
                  <a:pt x="7369996" y="4538757"/>
                </a:cubicBezTo>
                <a:cubicBezTo>
                  <a:pt x="7367329" y="4676072"/>
                  <a:pt x="7367964" y="4813259"/>
                  <a:pt x="7377365" y="4950193"/>
                </a:cubicBezTo>
                <a:cubicBezTo>
                  <a:pt x="7388097" y="5089018"/>
                  <a:pt x="7382255" y="5228633"/>
                  <a:pt x="7359961" y="5366074"/>
                </a:cubicBezTo>
                <a:cubicBezTo>
                  <a:pt x="7339129" y="5490178"/>
                  <a:pt x="7344846" y="5615552"/>
                  <a:pt x="7359961" y="5739911"/>
                </a:cubicBezTo>
                <a:cubicBezTo>
                  <a:pt x="7383207" y="5933243"/>
                  <a:pt x="7383207" y="6127211"/>
                  <a:pt x="7380159" y="6321306"/>
                </a:cubicBezTo>
                <a:lnTo>
                  <a:pt x="737147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7D0912-264F-467A-AD27-F967BEDC4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43467"/>
            <a:ext cx="5788152" cy="5571066"/>
          </a:xfrm>
        </p:spPr>
        <p:txBody>
          <a:bodyPr anchor="ctr">
            <a:normAutofit/>
          </a:bodyPr>
          <a:lstStyle/>
          <a:p>
            <a:r>
              <a:rPr lang="ru-RU" sz="5400" dirty="0" err="1" smtClean="0">
                <a:solidFill>
                  <a:srgbClr val="FFFFFF"/>
                </a:solidFill>
                <a:cs typeface="Calibri Light"/>
              </a:rPr>
              <a:t>Assonance</a:t>
            </a:r>
            <a:r>
              <a:rPr lang="en-US" sz="5400" dirty="0" smtClean="0">
                <a:solidFill>
                  <a:srgbClr val="FFFFFF"/>
                </a:solidFill>
                <a:cs typeface="Calibri Light"/>
              </a:rPr>
              <a:t/>
            </a:r>
            <a:br>
              <a:rPr lang="en-US" sz="5400" dirty="0" smtClean="0">
                <a:solidFill>
                  <a:srgbClr val="FFFFFF"/>
                </a:solidFill>
                <a:cs typeface="Calibri Light"/>
              </a:rPr>
            </a:br>
            <a:r>
              <a:rPr lang="ru-RU" sz="5400" dirty="0">
                <a:solidFill>
                  <a:srgbClr val="FFFFFF"/>
                </a:solidFill>
                <a:cs typeface="Calibri Light"/>
              </a:rPr>
              <a:t> </a:t>
            </a:r>
            <a:endParaRPr lang="ru-RU" sz="54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6A4A7E-D939-4964-BCAD-3426A6F78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0416" y="643467"/>
            <a:ext cx="3447288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200" dirty="0">
                <a:ea typeface="+mn-lt"/>
                <a:cs typeface="+mn-lt"/>
              </a:rPr>
              <a:t> </a:t>
            </a:r>
            <a:r>
              <a:rPr lang="ru-RU" sz="2200" dirty="0" err="1">
                <a:ea typeface="+mn-lt"/>
                <a:cs typeface="+mn-lt"/>
              </a:rPr>
              <a:t>For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example</a:t>
            </a:r>
            <a:r>
              <a:rPr lang="ru-RU" sz="2200" dirty="0">
                <a:ea typeface="+mn-lt"/>
                <a:cs typeface="+mn-lt"/>
              </a:rPr>
              <a:t>, </a:t>
            </a:r>
            <a:r>
              <a:rPr lang="ru-RU" sz="2200" dirty="0" err="1">
                <a:ea typeface="+mn-lt"/>
                <a:cs typeface="+mn-lt"/>
              </a:rPr>
              <a:t>the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sound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of</a:t>
            </a:r>
            <a:r>
              <a:rPr lang="ru-RU" sz="2200" dirty="0">
                <a:ea typeface="+mn-lt"/>
                <a:cs typeface="+mn-lt"/>
              </a:rPr>
              <a:t> /</a:t>
            </a:r>
            <a:r>
              <a:rPr lang="ru-RU" sz="2200" dirty="0" err="1">
                <a:ea typeface="+mn-lt"/>
                <a:cs typeface="+mn-lt"/>
              </a:rPr>
              <a:t>ee</a:t>
            </a:r>
            <a:r>
              <a:rPr lang="ru-RU" sz="2200" dirty="0">
                <a:ea typeface="+mn-lt"/>
                <a:cs typeface="+mn-lt"/>
              </a:rPr>
              <a:t>/ </a:t>
            </a:r>
            <a:r>
              <a:rPr lang="ru-RU" sz="2200" dirty="0" err="1">
                <a:ea typeface="+mn-lt"/>
                <a:cs typeface="+mn-lt"/>
              </a:rPr>
              <a:t>in</a:t>
            </a:r>
            <a:r>
              <a:rPr lang="ru-RU" sz="2200" dirty="0">
                <a:ea typeface="+mn-lt"/>
                <a:cs typeface="+mn-lt"/>
              </a:rPr>
              <a:t> </a:t>
            </a:r>
            <a:r>
              <a:rPr lang="ru-RU" sz="2200" dirty="0" err="1">
                <a:ea typeface="+mn-lt"/>
                <a:cs typeface="+mn-lt"/>
              </a:rPr>
              <a:t>the</a:t>
            </a:r>
            <a:r>
              <a:rPr lang="ru-RU" sz="2200" dirty="0">
                <a:ea typeface="+mn-lt"/>
                <a:cs typeface="+mn-lt"/>
              </a:rPr>
              <a:t> </a:t>
            </a:r>
            <a:r>
              <a:rPr lang="ru-RU" sz="2200" dirty="0" err="1">
                <a:ea typeface="+mn-lt"/>
                <a:cs typeface="+mn-lt"/>
              </a:rPr>
              <a:t>line</a:t>
            </a:r>
            <a:r>
              <a:rPr lang="ru-RU" sz="2200" dirty="0">
                <a:ea typeface="+mn-lt"/>
                <a:cs typeface="+mn-lt"/>
              </a:rPr>
              <a:t> “</a:t>
            </a:r>
            <a:r>
              <a:rPr lang="ru-RU" sz="2200" dirty="0" err="1">
                <a:ea typeface="+mn-lt"/>
                <a:cs typeface="+mn-lt"/>
              </a:rPr>
              <a:t>This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creature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of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cleaving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wing</a:t>
            </a:r>
            <a:r>
              <a:rPr lang="ru-RU" sz="2200" dirty="0">
                <a:ea typeface="+mn-lt"/>
                <a:cs typeface="+mn-lt"/>
              </a:rPr>
              <a:t>” </a:t>
            </a:r>
            <a:endParaRPr lang="ru-RU" sz="22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55F198-F86F-45CF-A973-B4F2C9895F22}"/>
              </a:ext>
            </a:extLst>
          </p:cNvPr>
          <p:cNvSpPr txBox="1"/>
          <p:nvPr/>
        </p:nvSpPr>
        <p:spPr>
          <a:xfrm>
            <a:off x="1958235" y="3659688"/>
            <a:ext cx="55615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is the repetition of vowel sounds in the same </a:t>
            </a:r>
            <a:r>
              <a:rPr lang="ru-RU" dirty="0">
                <a:solidFill>
                  <a:schemeClr val="bg1"/>
                </a:solidFill>
              </a:rPr>
              <a:t>line.</a:t>
            </a:r>
          </a:p>
        </p:txBody>
      </p:sp>
    </p:spTree>
    <p:extLst>
      <p:ext uri="{BB962C8B-B14F-4D97-AF65-F5344CB8AC3E}">
        <p14:creationId xmlns:p14="http://schemas.microsoft.com/office/powerpoint/2010/main" val="252963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E4D9578-9611-4CED-873D-5048C96F2A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41C762-7335-46DA-9C85-927E705B88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88668" cy="6858000"/>
          </a:xfrm>
          <a:custGeom>
            <a:avLst/>
            <a:gdLst>
              <a:gd name="connsiteX0" fmla="*/ 0 w 7388668"/>
              <a:gd name="connsiteY0" fmla="*/ 0 h 6858000"/>
              <a:gd name="connsiteX1" fmla="*/ 7369853 w 7388668"/>
              <a:gd name="connsiteY1" fmla="*/ 0 h 6858000"/>
              <a:gd name="connsiteX2" fmla="*/ 7363414 w 7388668"/>
              <a:gd name="connsiteY2" fmla="*/ 160754 h 6858000"/>
              <a:gd name="connsiteX3" fmla="*/ 7367470 w 7388668"/>
              <a:gd name="connsiteY3" fmla="*/ 350870 h 6858000"/>
              <a:gd name="connsiteX4" fmla="*/ 7368485 w 7388668"/>
              <a:gd name="connsiteY4" fmla="*/ 738248 h 6858000"/>
              <a:gd name="connsiteX5" fmla="*/ 7367598 w 7388668"/>
              <a:gd name="connsiteY5" fmla="*/ 1051329 h 6858000"/>
              <a:gd name="connsiteX6" fmla="*/ 7372750 w 7388668"/>
              <a:gd name="connsiteY6" fmla="*/ 1216617 h 6858000"/>
              <a:gd name="connsiteX7" fmla="*/ 7374114 w 7388668"/>
              <a:gd name="connsiteY7" fmla="*/ 1216617 h 6858000"/>
              <a:gd name="connsiteX8" fmla="*/ 7374491 w 7388668"/>
              <a:gd name="connsiteY8" fmla="*/ 1241159 h 6858000"/>
              <a:gd name="connsiteX9" fmla="*/ 7372627 w 7388668"/>
              <a:gd name="connsiteY9" fmla="*/ 1298998 h 6858000"/>
              <a:gd name="connsiteX10" fmla="*/ 7372264 w 7388668"/>
              <a:gd name="connsiteY10" fmla="*/ 1314450 h 6858000"/>
              <a:gd name="connsiteX11" fmla="*/ 7372129 w 7388668"/>
              <a:gd name="connsiteY11" fmla="*/ 1314450 h 6858000"/>
              <a:gd name="connsiteX12" fmla="*/ 7367711 w 7388668"/>
              <a:gd name="connsiteY12" fmla="*/ 1451529 h 6858000"/>
              <a:gd name="connsiteX13" fmla="*/ 7376602 w 7388668"/>
              <a:gd name="connsiteY13" fmla="*/ 1777349 h 6858000"/>
              <a:gd name="connsiteX14" fmla="*/ 7363899 w 7388668"/>
              <a:gd name="connsiteY14" fmla="*/ 2237181 h 6858000"/>
              <a:gd name="connsiteX15" fmla="*/ 7367075 w 7388668"/>
              <a:gd name="connsiteY15" fmla="*/ 2901271 h 6858000"/>
              <a:gd name="connsiteX16" fmla="*/ 7388668 w 7388668"/>
              <a:gd name="connsiteY16" fmla="*/ 3385366 h 6858000"/>
              <a:gd name="connsiteX17" fmla="*/ 7366186 w 7388668"/>
              <a:gd name="connsiteY17" fmla="*/ 3749928 h 6858000"/>
              <a:gd name="connsiteX18" fmla="*/ 7365169 w 7388668"/>
              <a:gd name="connsiteY18" fmla="*/ 4167080 h 6858000"/>
              <a:gd name="connsiteX19" fmla="*/ 7369996 w 7388668"/>
              <a:gd name="connsiteY19" fmla="*/ 4538757 h 6858000"/>
              <a:gd name="connsiteX20" fmla="*/ 7377365 w 7388668"/>
              <a:gd name="connsiteY20" fmla="*/ 4950193 h 6858000"/>
              <a:gd name="connsiteX21" fmla="*/ 7359961 w 7388668"/>
              <a:gd name="connsiteY21" fmla="*/ 5366074 h 6858000"/>
              <a:gd name="connsiteX22" fmla="*/ 7359961 w 7388668"/>
              <a:gd name="connsiteY22" fmla="*/ 5739911 h 6858000"/>
              <a:gd name="connsiteX23" fmla="*/ 7380159 w 7388668"/>
              <a:gd name="connsiteY23" fmla="*/ 6321306 h 6858000"/>
              <a:gd name="connsiteX24" fmla="*/ 7371474 w 7388668"/>
              <a:gd name="connsiteY24" fmla="*/ 6858000 h 6858000"/>
              <a:gd name="connsiteX25" fmla="*/ 0 w 7388668"/>
              <a:gd name="connsiteY2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388668" h="6858000">
                <a:moveTo>
                  <a:pt x="0" y="0"/>
                </a:moveTo>
                <a:lnTo>
                  <a:pt x="7369853" y="0"/>
                </a:lnTo>
                <a:lnTo>
                  <a:pt x="7363414" y="160754"/>
                </a:lnTo>
                <a:cubicBezTo>
                  <a:pt x="7362820" y="224139"/>
                  <a:pt x="7364172" y="287545"/>
                  <a:pt x="7367470" y="350870"/>
                </a:cubicBezTo>
                <a:cubicBezTo>
                  <a:pt x="7375996" y="479826"/>
                  <a:pt x="7376327" y="609245"/>
                  <a:pt x="7368485" y="738248"/>
                </a:cubicBezTo>
                <a:cubicBezTo>
                  <a:pt x="7361913" y="842483"/>
                  <a:pt x="7361610" y="947053"/>
                  <a:pt x="7367598" y="1051329"/>
                </a:cubicBezTo>
                <a:lnTo>
                  <a:pt x="7372750" y="1216617"/>
                </a:lnTo>
                <a:lnTo>
                  <a:pt x="7374114" y="1216617"/>
                </a:lnTo>
                <a:lnTo>
                  <a:pt x="7374491" y="1241159"/>
                </a:lnTo>
                <a:lnTo>
                  <a:pt x="7372627" y="1298998"/>
                </a:lnTo>
                <a:lnTo>
                  <a:pt x="7372264" y="1314450"/>
                </a:lnTo>
                <a:lnTo>
                  <a:pt x="7372129" y="1314450"/>
                </a:lnTo>
                <a:lnTo>
                  <a:pt x="7367711" y="1451529"/>
                </a:lnTo>
                <a:cubicBezTo>
                  <a:pt x="7361994" y="1560263"/>
                  <a:pt x="7370631" y="1668870"/>
                  <a:pt x="7376602" y="1777349"/>
                </a:cubicBezTo>
                <a:cubicBezTo>
                  <a:pt x="7385113" y="1931051"/>
                  <a:pt x="7374951" y="2084116"/>
                  <a:pt x="7363899" y="2237181"/>
                </a:cubicBezTo>
                <a:cubicBezTo>
                  <a:pt x="7348656" y="2458587"/>
                  <a:pt x="7357167" y="2679992"/>
                  <a:pt x="7367075" y="2901271"/>
                </a:cubicBezTo>
                <a:cubicBezTo>
                  <a:pt x="7374316" y="3062594"/>
                  <a:pt x="7386891" y="3223789"/>
                  <a:pt x="7388668" y="3385366"/>
                </a:cubicBezTo>
                <a:cubicBezTo>
                  <a:pt x="7388732" y="3507234"/>
                  <a:pt x="7381225" y="3628988"/>
                  <a:pt x="7366186" y="3749928"/>
                </a:cubicBezTo>
                <a:cubicBezTo>
                  <a:pt x="7350561" y="3888895"/>
                  <a:pt x="7357294" y="4027988"/>
                  <a:pt x="7365169" y="4167080"/>
                </a:cubicBezTo>
                <a:cubicBezTo>
                  <a:pt x="7372029" y="4290930"/>
                  <a:pt x="7372410" y="4414907"/>
                  <a:pt x="7369996" y="4538757"/>
                </a:cubicBezTo>
                <a:cubicBezTo>
                  <a:pt x="7367329" y="4676072"/>
                  <a:pt x="7367964" y="4813259"/>
                  <a:pt x="7377365" y="4950193"/>
                </a:cubicBezTo>
                <a:cubicBezTo>
                  <a:pt x="7388097" y="5089018"/>
                  <a:pt x="7382255" y="5228633"/>
                  <a:pt x="7359961" y="5366074"/>
                </a:cubicBezTo>
                <a:cubicBezTo>
                  <a:pt x="7339129" y="5490178"/>
                  <a:pt x="7344846" y="5615552"/>
                  <a:pt x="7359961" y="5739911"/>
                </a:cubicBezTo>
                <a:cubicBezTo>
                  <a:pt x="7383207" y="5933243"/>
                  <a:pt x="7383207" y="6127211"/>
                  <a:pt x="7380159" y="6321306"/>
                </a:cubicBezTo>
                <a:lnTo>
                  <a:pt x="737147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EB2C76-6481-4B95-9FE1-79E6E02B9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43467"/>
            <a:ext cx="5788152" cy="5571066"/>
          </a:xfrm>
        </p:spPr>
        <p:txBody>
          <a:bodyPr anchor="ctr">
            <a:normAutofit/>
          </a:bodyPr>
          <a:lstStyle/>
          <a:p>
            <a:r>
              <a:rPr lang="af-ZA" sz="5400" dirty="0" smtClean="0">
                <a:solidFill>
                  <a:srgbClr val="FFFFFF"/>
                </a:solidFill>
                <a:ea typeface="+mj-lt"/>
                <a:cs typeface="+mj-lt"/>
              </a:rPr>
              <a:t>Alliteration</a:t>
            </a:r>
            <a:br>
              <a:rPr lang="af-ZA" sz="5400" dirty="0" smtClean="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af-ZA" sz="5400" dirty="0">
                <a:solidFill>
                  <a:srgbClr val="FFFFFF"/>
                </a:solidFill>
                <a:ea typeface="+mj-lt"/>
                <a:cs typeface="+mj-lt"/>
              </a:rPr>
              <a:t> </a:t>
            </a:r>
            <a:endParaRPr lang="ru-RU" sz="54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DC1935-5BB3-4F2B-A232-6D0EC6AF4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0416" y="643467"/>
            <a:ext cx="3447288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200" dirty="0" err="1">
                <a:ea typeface="+mn-lt"/>
                <a:cs typeface="+mn-lt"/>
              </a:rPr>
              <a:t>The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poem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is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rich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with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plenty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of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alliterations</a:t>
            </a:r>
            <a:r>
              <a:rPr lang="ru-RU" sz="2200" dirty="0">
                <a:ea typeface="+mn-lt"/>
                <a:cs typeface="+mn-lt"/>
              </a:rPr>
              <a:t> . </a:t>
            </a:r>
            <a:r>
              <a:rPr lang="ru-RU" sz="2200" dirty="0" err="1">
                <a:ea typeface="+mn-lt"/>
                <a:cs typeface="+mn-lt"/>
              </a:rPr>
              <a:t>For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example</a:t>
            </a:r>
            <a:r>
              <a:rPr lang="ru-RU" sz="2200" dirty="0">
                <a:ea typeface="+mn-lt"/>
                <a:cs typeface="+mn-lt"/>
              </a:rPr>
              <a:t>, </a:t>
            </a:r>
            <a:r>
              <a:rPr lang="ru-RU" sz="2200" dirty="0" err="1">
                <a:ea typeface="+mn-lt"/>
                <a:cs typeface="+mn-lt"/>
              </a:rPr>
              <a:t>the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sound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of</a:t>
            </a:r>
            <a:r>
              <a:rPr lang="ru-RU" sz="2200" dirty="0">
                <a:ea typeface="+mn-lt"/>
                <a:cs typeface="+mn-lt"/>
              </a:rPr>
              <a:t> /w/ </a:t>
            </a:r>
            <a:r>
              <a:rPr lang="ru-RU" sz="2200" dirty="0" err="1">
                <a:ea typeface="+mn-lt"/>
                <a:cs typeface="+mn-lt"/>
              </a:rPr>
              <a:t>in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the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line</a:t>
            </a:r>
            <a:r>
              <a:rPr lang="ru-RU" sz="2200" dirty="0">
                <a:ea typeface="+mn-lt"/>
                <a:cs typeface="+mn-lt"/>
              </a:rPr>
              <a:t> “</a:t>
            </a:r>
            <a:r>
              <a:rPr lang="ru-RU" sz="2200" dirty="0" err="1">
                <a:ea typeface="+mn-lt"/>
                <a:cs typeface="+mn-lt"/>
              </a:rPr>
              <a:t>Well</a:t>
            </a:r>
            <a:r>
              <a:rPr lang="ru-RU" sz="2200" dirty="0">
                <a:ea typeface="+mn-lt"/>
                <a:cs typeface="+mn-lt"/>
              </a:rPr>
              <a:t>: </a:t>
            </a:r>
            <a:r>
              <a:rPr lang="ru-RU" sz="2200" dirty="0" err="1">
                <a:ea typeface="+mn-lt"/>
                <a:cs typeface="+mn-lt"/>
              </a:rPr>
              <a:t>while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was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fashioning</a:t>
            </a:r>
            <a:r>
              <a:rPr lang="ru-RU" sz="2200" dirty="0">
                <a:ea typeface="+mn-lt"/>
                <a:cs typeface="+mn-lt"/>
              </a:rPr>
              <a:t>”</a:t>
            </a:r>
            <a:endParaRPr lang="ru-RU" sz="22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AC24BC-30A1-4E96-9677-EF02A4F47D0E}"/>
              </a:ext>
            </a:extLst>
          </p:cNvPr>
          <p:cNvSpPr txBox="1"/>
          <p:nvPr/>
        </p:nvSpPr>
        <p:spPr>
          <a:xfrm>
            <a:off x="1947797" y="3795386"/>
            <a:ext cx="544673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is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the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repetition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of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consonant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sounds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in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the</a:t>
            </a:r>
            <a:r>
              <a:rPr lang="ru-RU" dirty="0">
                <a:solidFill>
                  <a:schemeClr val="bg1"/>
                </a:solidFill>
              </a:rPr>
              <a:t> same line in quick succession.</a:t>
            </a:r>
          </a:p>
        </p:txBody>
      </p:sp>
    </p:spTree>
    <p:extLst>
      <p:ext uri="{BB962C8B-B14F-4D97-AF65-F5344CB8AC3E}">
        <p14:creationId xmlns:p14="http://schemas.microsoft.com/office/powerpoint/2010/main" val="82714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7E4D9578-9611-4CED-873D-5048C96F2A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4241C762-7335-46DA-9C85-927E705B88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88668" cy="6858000"/>
          </a:xfrm>
          <a:custGeom>
            <a:avLst/>
            <a:gdLst>
              <a:gd name="connsiteX0" fmla="*/ 0 w 7388668"/>
              <a:gd name="connsiteY0" fmla="*/ 0 h 6858000"/>
              <a:gd name="connsiteX1" fmla="*/ 7369853 w 7388668"/>
              <a:gd name="connsiteY1" fmla="*/ 0 h 6858000"/>
              <a:gd name="connsiteX2" fmla="*/ 7363414 w 7388668"/>
              <a:gd name="connsiteY2" fmla="*/ 160754 h 6858000"/>
              <a:gd name="connsiteX3" fmla="*/ 7367470 w 7388668"/>
              <a:gd name="connsiteY3" fmla="*/ 350870 h 6858000"/>
              <a:gd name="connsiteX4" fmla="*/ 7368485 w 7388668"/>
              <a:gd name="connsiteY4" fmla="*/ 738248 h 6858000"/>
              <a:gd name="connsiteX5" fmla="*/ 7367598 w 7388668"/>
              <a:gd name="connsiteY5" fmla="*/ 1051329 h 6858000"/>
              <a:gd name="connsiteX6" fmla="*/ 7372750 w 7388668"/>
              <a:gd name="connsiteY6" fmla="*/ 1216617 h 6858000"/>
              <a:gd name="connsiteX7" fmla="*/ 7374114 w 7388668"/>
              <a:gd name="connsiteY7" fmla="*/ 1216617 h 6858000"/>
              <a:gd name="connsiteX8" fmla="*/ 7374491 w 7388668"/>
              <a:gd name="connsiteY8" fmla="*/ 1241159 h 6858000"/>
              <a:gd name="connsiteX9" fmla="*/ 7372627 w 7388668"/>
              <a:gd name="connsiteY9" fmla="*/ 1298998 h 6858000"/>
              <a:gd name="connsiteX10" fmla="*/ 7372264 w 7388668"/>
              <a:gd name="connsiteY10" fmla="*/ 1314450 h 6858000"/>
              <a:gd name="connsiteX11" fmla="*/ 7372129 w 7388668"/>
              <a:gd name="connsiteY11" fmla="*/ 1314450 h 6858000"/>
              <a:gd name="connsiteX12" fmla="*/ 7367711 w 7388668"/>
              <a:gd name="connsiteY12" fmla="*/ 1451529 h 6858000"/>
              <a:gd name="connsiteX13" fmla="*/ 7376602 w 7388668"/>
              <a:gd name="connsiteY13" fmla="*/ 1777349 h 6858000"/>
              <a:gd name="connsiteX14" fmla="*/ 7363899 w 7388668"/>
              <a:gd name="connsiteY14" fmla="*/ 2237181 h 6858000"/>
              <a:gd name="connsiteX15" fmla="*/ 7367075 w 7388668"/>
              <a:gd name="connsiteY15" fmla="*/ 2901271 h 6858000"/>
              <a:gd name="connsiteX16" fmla="*/ 7388668 w 7388668"/>
              <a:gd name="connsiteY16" fmla="*/ 3385366 h 6858000"/>
              <a:gd name="connsiteX17" fmla="*/ 7366186 w 7388668"/>
              <a:gd name="connsiteY17" fmla="*/ 3749928 h 6858000"/>
              <a:gd name="connsiteX18" fmla="*/ 7365169 w 7388668"/>
              <a:gd name="connsiteY18" fmla="*/ 4167080 h 6858000"/>
              <a:gd name="connsiteX19" fmla="*/ 7369996 w 7388668"/>
              <a:gd name="connsiteY19" fmla="*/ 4538757 h 6858000"/>
              <a:gd name="connsiteX20" fmla="*/ 7377365 w 7388668"/>
              <a:gd name="connsiteY20" fmla="*/ 4950193 h 6858000"/>
              <a:gd name="connsiteX21" fmla="*/ 7359961 w 7388668"/>
              <a:gd name="connsiteY21" fmla="*/ 5366074 h 6858000"/>
              <a:gd name="connsiteX22" fmla="*/ 7359961 w 7388668"/>
              <a:gd name="connsiteY22" fmla="*/ 5739911 h 6858000"/>
              <a:gd name="connsiteX23" fmla="*/ 7380159 w 7388668"/>
              <a:gd name="connsiteY23" fmla="*/ 6321306 h 6858000"/>
              <a:gd name="connsiteX24" fmla="*/ 7371474 w 7388668"/>
              <a:gd name="connsiteY24" fmla="*/ 6858000 h 6858000"/>
              <a:gd name="connsiteX25" fmla="*/ 0 w 7388668"/>
              <a:gd name="connsiteY2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388668" h="6858000">
                <a:moveTo>
                  <a:pt x="0" y="0"/>
                </a:moveTo>
                <a:lnTo>
                  <a:pt x="7369853" y="0"/>
                </a:lnTo>
                <a:lnTo>
                  <a:pt x="7363414" y="160754"/>
                </a:lnTo>
                <a:cubicBezTo>
                  <a:pt x="7362820" y="224139"/>
                  <a:pt x="7364172" y="287545"/>
                  <a:pt x="7367470" y="350870"/>
                </a:cubicBezTo>
                <a:cubicBezTo>
                  <a:pt x="7375996" y="479826"/>
                  <a:pt x="7376327" y="609245"/>
                  <a:pt x="7368485" y="738248"/>
                </a:cubicBezTo>
                <a:cubicBezTo>
                  <a:pt x="7361913" y="842483"/>
                  <a:pt x="7361610" y="947053"/>
                  <a:pt x="7367598" y="1051329"/>
                </a:cubicBezTo>
                <a:lnTo>
                  <a:pt x="7372750" y="1216617"/>
                </a:lnTo>
                <a:lnTo>
                  <a:pt x="7374114" y="1216617"/>
                </a:lnTo>
                <a:lnTo>
                  <a:pt x="7374491" y="1241159"/>
                </a:lnTo>
                <a:lnTo>
                  <a:pt x="7372627" y="1298998"/>
                </a:lnTo>
                <a:lnTo>
                  <a:pt x="7372264" y="1314450"/>
                </a:lnTo>
                <a:lnTo>
                  <a:pt x="7372129" y="1314450"/>
                </a:lnTo>
                <a:lnTo>
                  <a:pt x="7367711" y="1451529"/>
                </a:lnTo>
                <a:cubicBezTo>
                  <a:pt x="7361994" y="1560263"/>
                  <a:pt x="7370631" y="1668870"/>
                  <a:pt x="7376602" y="1777349"/>
                </a:cubicBezTo>
                <a:cubicBezTo>
                  <a:pt x="7385113" y="1931051"/>
                  <a:pt x="7374951" y="2084116"/>
                  <a:pt x="7363899" y="2237181"/>
                </a:cubicBezTo>
                <a:cubicBezTo>
                  <a:pt x="7348656" y="2458587"/>
                  <a:pt x="7357167" y="2679992"/>
                  <a:pt x="7367075" y="2901271"/>
                </a:cubicBezTo>
                <a:cubicBezTo>
                  <a:pt x="7374316" y="3062594"/>
                  <a:pt x="7386891" y="3223789"/>
                  <a:pt x="7388668" y="3385366"/>
                </a:cubicBezTo>
                <a:cubicBezTo>
                  <a:pt x="7388732" y="3507234"/>
                  <a:pt x="7381225" y="3628988"/>
                  <a:pt x="7366186" y="3749928"/>
                </a:cubicBezTo>
                <a:cubicBezTo>
                  <a:pt x="7350561" y="3888895"/>
                  <a:pt x="7357294" y="4027988"/>
                  <a:pt x="7365169" y="4167080"/>
                </a:cubicBezTo>
                <a:cubicBezTo>
                  <a:pt x="7372029" y="4290930"/>
                  <a:pt x="7372410" y="4414907"/>
                  <a:pt x="7369996" y="4538757"/>
                </a:cubicBezTo>
                <a:cubicBezTo>
                  <a:pt x="7367329" y="4676072"/>
                  <a:pt x="7367964" y="4813259"/>
                  <a:pt x="7377365" y="4950193"/>
                </a:cubicBezTo>
                <a:cubicBezTo>
                  <a:pt x="7388097" y="5089018"/>
                  <a:pt x="7382255" y="5228633"/>
                  <a:pt x="7359961" y="5366074"/>
                </a:cubicBezTo>
                <a:cubicBezTo>
                  <a:pt x="7339129" y="5490178"/>
                  <a:pt x="7344846" y="5615552"/>
                  <a:pt x="7359961" y="5739911"/>
                </a:cubicBezTo>
                <a:cubicBezTo>
                  <a:pt x="7383207" y="5933243"/>
                  <a:pt x="7383207" y="6127211"/>
                  <a:pt x="7380159" y="6321306"/>
                </a:cubicBezTo>
                <a:lnTo>
                  <a:pt x="737147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6C493-CBEE-404E-ABF2-315760188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43467"/>
            <a:ext cx="5788152" cy="5571066"/>
          </a:xfrm>
        </p:spPr>
        <p:txBody>
          <a:bodyPr anchor="ctr">
            <a:normAutofit/>
          </a:bodyPr>
          <a:lstStyle/>
          <a:p>
            <a:r>
              <a:rPr lang="af-ZA" sz="5400" dirty="0" smtClean="0">
                <a:solidFill>
                  <a:srgbClr val="FFFFFF"/>
                </a:solidFill>
                <a:ea typeface="+mj-lt"/>
                <a:cs typeface="+mj-lt"/>
              </a:rPr>
              <a:t>Imagery</a:t>
            </a:r>
            <a:br>
              <a:rPr lang="af-ZA" sz="5400" dirty="0" smtClean="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af-ZA" sz="5400" dirty="0">
                <a:solidFill>
                  <a:srgbClr val="FFFFFF"/>
                </a:solidFill>
                <a:ea typeface="+mj-lt"/>
                <a:cs typeface="+mj-lt"/>
              </a:rPr>
              <a:t> </a:t>
            </a:r>
            <a:r>
              <a:rPr lang="en-US" dirty="0"/>
              <a:t/>
            </a:r>
            <a:br>
              <a:rPr lang="en-US" dirty="0"/>
            </a:br>
            <a:endParaRPr lang="en-US" sz="1800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F7EFBC-C531-4845-A57E-3E106AC34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0416" y="643467"/>
            <a:ext cx="3447288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200" dirty="0">
                <a:ea typeface="+mn-lt"/>
                <a:cs typeface="+mn-lt"/>
              </a:rPr>
              <a:t> “</a:t>
            </a:r>
            <a:r>
              <a:rPr lang="ru-RU" sz="2200" dirty="0" err="1">
                <a:ea typeface="+mn-lt"/>
                <a:cs typeface="+mn-lt"/>
              </a:rPr>
              <a:t>Lie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lightless</a:t>
            </a:r>
            <a:r>
              <a:rPr lang="ru-RU" sz="2200" dirty="0">
                <a:ea typeface="+mn-lt"/>
                <a:cs typeface="+mn-lt"/>
              </a:rPr>
              <a:t>, </a:t>
            </a:r>
            <a:r>
              <a:rPr lang="ru-RU" sz="2200" dirty="0" err="1">
                <a:ea typeface="+mn-lt"/>
                <a:cs typeface="+mn-lt"/>
              </a:rPr>
              <a:t>all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their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sparkles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bleared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and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black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and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blind</a:t>
            </a:r>
            <a:r>
              <a:rPr lang="ru-RU" sz="2200" dirty="0">
                <a:ea typeface="+mn-lt"/>
                <a:cs typeface="+mn-lt"/>
              </a:rPr>
              <a:t>”</a:t>
            </a:r>
            <a:endParaRPr lang="ru-RU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C1B1C7-9230-4BA8-A9EA-9D062AD0E70A}"/>
              </a:ext>
            </a:extLst>
          </p:cNvPr>
          <p:cNvSpPr txBox="1"/>
          <p:nvPr/>
        </p:nvSpPr>
        <p:spPr>
          <a:xfrm>
            <a:off x="2459278" y="3753633"/>
            <a:ext cx="424632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 used to make readers perceive things involving their five senses</a:t>
            </a:r>
          </a:p>
        </p:txBody>
      </p:sp>
    </p:spTree>
    <p:extLst>
      <p:ext uri="{BB962C8B-B14F-4D97-AF65-F5344CB8AC3E}">
        <p14:creationId xmlns:p14="http://schemas.microsoft.com/office/powerpoint/2010/main" val="925033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D7993FA-482D-40A2-BD7B-EBB6AE1CA0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6B2FF-B357-4C61-BC07-E2FF0B8E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4447" y="643467"/>
            <a:ext cx="4259976" cy="5571066"/>
          </a:xfrm>
        </p:spPr>
        <p:txBody>
          <a:bodyPr anchor="ctr">
            <a:normAutofit/>
          </a:bodyPr>
          <a:lstStyle/>
          <a:p>
            <a:r>
              <a:rPr lang="ru-RU" sz="4600" dirty="0">
                <a:cs typeface="Calibri Light"/>
              </a:rPr>
              <a:t> </a:t>
            </a:r>
            <a:r>
              <a:rPr lang="ru-RU" sz="2200" b="1" dirty="0" err="1">
                <a:cs typeface="Calibri Light"/>
              </a:rPr>
              <a:t>The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poet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has</a:t>
            </a:r>
            <a:r>
              <a:rPr lang="ru-RU" sz="2200" b="1" dirty="0">
                <a:cs typeface="Calibri Light"/>
              </a:rPr>
              <a:t> a </a:t>
            </a:r>
            <a:r>
              <a:rPr lang="ru-RU" sz="2200" b="1" dirty="0" err="1">
                <a:cs typeface="Calibri Light"/>
              </a:rPr>
              <a:t>personified</a:t>
            </a:r>
            <a:r>
              <a:rPr lang="ru-RU" sz="2200" b="1" dirty="0">
                <a:cs typeface="Calibri Light"/>
              </a:rPr>
              <a:t> </a:t>
            </a:r>
            <a:r>
              <a:rPr lang="en-US" sz="2200" b="1" dirty="0" smtClean="0">
                <a:cs typeface="Calibri Light"/>
              </a:rPr>
              <a:t>the ship</a:t>
            </a:r>
            <a:r>
              <a:rPr lang="ru-RU" sz="2200" b="1" dirty="0" smtClean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in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the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third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line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of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the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poem</a:t>
            </a:r>
            <a:r>
              <a:rPr lang="ru-RU" sz="2200" b="1" dirty="0">
                <a:cs typeface="Calibri Light"/>
              </a:rPr>
              <a:t> ; “</a:t>
            </a:r>
            <a:r>
              <a:rPr lang="ru-RU" sz="2200" b="1" dirty="0" err="1">
                <a:cs typeface="Calibri Light"/>
              </a:rPr>
              <a:t>And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the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Pride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of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Life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that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planned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her</a:t>
            </a:r>
            <a:r>
              <a:rPr lang="ru-RU" sz="2200" b="1" dirty="0">
                <a:cs typeface="Calibri Light"/>
              </a:rPr>
              <a:t>, </a:t>
            </a:r>
            <a:r>
              <a:rPr lang="ru-RU" sz="2200" b="1" dirty="0" err="1">
                <a:cs typeface="Calibri Light"/>
              </a:rPr>
              <a:t>stilly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couches</a:t>
            </a:r>
            <a:r>
              <a:rPr lang="ru-RU" sz="2200" b="1" dirty="0">
                <a:cs typeface="Calibri Light"/>
              </a:rPr>
              <a:t> </a:t>
            </a:r>
            <a:r>
              <a:rPr lang="ru-RU" sz="2200" b="1" dirty="0" err="1">
                <a:cs typeface="Calibri Light"/>
              </a:rPr>
              <a:t>she</a:t>
            </a:r>
            <a:r>
              <a:rPr lang="ru-RU" sz="2200" b="1" dirty="0">
                <a:cs typeface="Calibri Light"/>
              </a:rPr>
              <a:t>.”</a:t>
            </a:r>
            <a:endParaRPr lang="ru-RU" sz="2000" dirty="0">
              <a:cs typeface="Calibri Light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E8634F-51AB-499B-BC73-009FB463E7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384987" cy="6858000"/>
          </a:xfrm>
          <a:custGeom>
            <a:avLst/>
            <a:gdLst>
              <a:gd name="connsiteX0" fmla="*/ 0 w 7384987"/>
              <a:gd name="connsiteY0" fmla="*/ 0 h 6858000"/>
              <a:gd name="connsiteX1" fmla="*/ 7366172 w 7384987"/>
              <a:gd name="connsiteY1" fmla="*/ 0 h 6858000"/>
              <a:gd name="connsiteX2" fmla="*/ 7359733 w 7384987"/>
              <a:gd name="connsiteY2" fmla="*/ 160754 h 6858000"/>
              <a:gd name="connsiteX3" fmla="*/ 7363789 w 7384987"/>
              <a:gd name="connsiteY3" fmla="*/ 350870 h 6858000"/>
              <a:gd name="connsiteX4" fmla="*/ 7364804 w 7384987"/>
              <a:gd name="connsiteY4" fmla="*/ 738248 h 6858000"/>
              <a:gd name="connsiteX5" fmla="*/ 7363917 w 7384987"/>
              <a:gd name="connsiteY5" fmla="*/ 1051329 h 6858000"/>
              <a:gd name="connsiteX6" fmla="*/ 7369069 w 7384987"/>
              <a:gd name="connsiteY6" fmla="*/ 1216617 h 6858000"/>
              <a:gd name="connsiteX7" fmla="*/ 7370433 w 7384987"/>
              <a:gd name="connsiteY7" fmla="*/ 1216617 h 6858000"/>
              <a:gd name="connsiteX8" fmla="*/ 7370810 w 7384987"/>
              <a:gd name="connsiteY8" fmla="*/ 1241159 h 6858000"/>
              <a:gd name="connsiteX9" fmla="*/ 7368946 w 7384987"/>
              <a:gd name="connsiteY9" fmla="*/ 1298998 h 6858000"/>
              <a:gd name="connsiteX10" fmla="*/ 7368583 w 7384987"/>
              <a:gd name="connsiteY10" fmla="*/ 1314450 h 6858000"/>
              <a:gd name="connsiteX11" fmla="*/ 7368448 w 7384987"/>
              <a:gd name="connsiteY11" fmla="*/ 1314450 h 6858000"/>
              <a:gd name="connsiteX12" fmla="*/ 7364030 w 7384987"/>
              <a:gd name="connsiteY12" fmla="*/ 1451529 h 6858000"/>
              <a:gd name="connsiteX13" fmla="*/ 7372921 w 7384987"/>
              <a:gd name="connsiteY13" fmla="*/ 1777349 h 6858000"/>
              <a:gd name="connsiteX14" fmla="*/ 7360218 w 7384987"/>
              <a:gd name="connsiteY14" fmla="*/ 2237181 h 6858000"/>
              <a:gd name="connsiteX15" fmla="*/ 7363394 w 7384987"/>
              <a:gd name="connsiteY15" fmla="*/ 2901271 h 6858000"/>
              <a:gd name="connsiteX16" fmla="*/ 7384987 w 7384987"/>
              <a:gd name="connsiteY16" fmla="*/ 3385366 h 6858000"/>
              <a:gd name="connsiteX17" fmla="*/ 7362505 w 7384987"/>
              <a:gd name="connsiteY17" fmla="*/ 3749928 h 6858000"/>
              <a:gd name="connsiteX18" fmla="*/ 7361488 w 7384987"/>
              <a:gd name="connsiteY18" fmla="*/ 4167080 h 6858000"/>
              <a:gd name="connsiteX19" fmla="*/ 7366315 w 7384987"/>
              <a:gd name="connsiteY19" fmla="*/ 4538757 h 6858000"/>
              <a:gd name="connsiteX20" fmla="*/ 7373684 w 7384987"/>
              <a:gd name="connsiteY20" fmla="*/ 4950193 h 6858000"/>
              <a:gd name="connsiteX21" fmla="*/ 7356280 w 7384987"/>
              <a:gd name="connsiteY21" fmla="*/ 5366074 h 6858000"/>
              <a:gd name="connsiteX22" fmla="*/ 7356280 w 7384987"/>
              <a:gd name="connsiteY22" fmla="*/ 5739911 h 6858000"/>
              <a:gd name="connsiteX23" fmla="*/ 7376478 w 7384987"/>
              <a:gd name="connsiteY23" fmla="*/ 6321306 h 6858000"/>
              <a:gd name="connsiteX24" fmla="*/ 7367793 w 7384987"/>
              <a:gd name="connsiteY24" fmla="*/ 6858000 h 6858000"/>
              <a:gd name="connsiteX25" fmla="*/ 0 w 7384987"/>
              <a:gd name="connsiteY2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384987" h="6858000">
                <a:moveTo>
                  <a:pt x="0" y="0"/>
                </a:moveTo>
                <a:lnTo>
                  <a:pt x="7366172" y="0"/>
                </a:lnTo>
                <a:lnTo>
                  <a:pt x="7359733" y="160754"/>
                </a:lnTo>
                <a:cubicBezTo>
                  <a:pt x="7359139" y="224139"/>
                  <a:pt x="7360491" y="287545"/>
                  <a:pt x="7363789" y="350870"/>
                </a:cubicBezTo>
                <a:cubicBezTo>
                  <a:pt x="7372315" y="479826"/>
                  <a:pt x="7372646" y="609245"/>
                  <a:pt x="7364804" y="738248"/>
                </a:cubicBezTo>
                <a:cubicBezTo>
                  <a:pt x="7358232" y="842483"/>
                  <a:pt x="7357929" y="947053"/>
                  <a:pt x="7363917" y="1051329"/>
                </a:cubicBezTo>
                <a:lnTo>
                  <a:pt x="7369069" y="1216617"/>
                </a:lnTo>
                <a:lnTo>
                  <a:pt x="7370433" y="1216617"/>
                </a:lnTo>
                <a:lnTo>
                  <a:pt x="7370810" y="1241159"/>
                </a:lnTo>
                <a:lnTo>
                  <a:pt x="7368946" y="1298998"/>
                </a:lnTo>
                <a:lnTo>
                  <a:pt x="7368583" y="1314450"/>
                </a:lnTo>
                <a:lnTo>
                  <a:pt x="7368448" y="1314450"/>
                </a:lnTo>
                <a:lnTo>
                  <a:pt x="7364030" y="1451529"/>
                </a:lnTo>
                <a:cubicBezTo>
                  <a:pt x="7358313" y="1560263"/>
                  <a:pt x="7366950" y="1668870"/>
                  <a:pt x="7372921" y="1777349"/>
                </a:cubicBezTo>
                <a:cubicBezTo>
                  <a:pt x="7381432" y="1931051"/>
                  <a:pt x="7371270" y="2084116"/>
                  <a:pt x="7360218" y="2237181"/>
                </a:cubicBezTo>
                <a:cubicBezTo>
                  <a:pt x="7344975" y="2458587"/>
                  <a:pt x="7353486" y="2679992"/>
                  <a:pt x="7363394" y="2901271"/>
                </a:cubicBezTo>
                <a:cubicBezTo>
                  <a:pt x="7370635" y="3062594"/>
                  <a:pt x="7383210" y="3223789"/>
                  <a:pt x="7384987" y="3385366"/>
                </a:cubicBezTo>
                <a:cubicBezTo>
                  <a:pt x="7385051" y="3507234"/>
                  <a:pt x="7377544" y="3628988"/>
                  <a:pt x="7362505" y="3749928"/>
                </a:cubicBezTo>
                <a:cubicBezTo>
                  <a:pt x="7346880" y="3888895"/>
                  <a:pt x="7353613" y="4027988"/>
                  <a:pt x="7361488" y="4167080"/>
                </a:cubicBezTo>
                <a:cubicBezTo>
                  <a:pt x="7368348" y="4290930"/>
                  <a:pt x="7368729" y="4414907"/>
                  <a:pt x="7366315" y="4538757"/>
                </a:cubicBezTo>
                <a:cubicBezTo>
                  <a:pt x="7363648" y="4676072"/>
                  <a:pt x="7364283" y="4813259"/>
                  <a:pt x="7373684" y="4950193"/>
                </a:cubicBezTo>
                <a:cubicBezTo>
                  <a:pt x="7384416" y="5089018"/>
                  <a:pt x="7378574" y="5228633"/>
                  <a:pt x="7356280" y="5366074"/>
                </a:cubicBezTo>
                <a:cubicBezTo>
                  <a:pt x="7335448" y="5490178"/>
                  <a:pt x="7341165" y="5615552"/>
                  <a:pt x="7356280" y="5739911"/>
                </a:cubicBezTo>
                <a:cubicBezTo>
                  <a:pt x="7379526" y="5933243"/>
                  <a:pt x="7379526" y="6127211"/>
                  <a:pt x="7376478" y="6321306"/>
                </a:cubicBezTo>
                <a:lnTo>
                  <a:pt x="736779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A70D74-3028-48EA-B3F6-D921C0B8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643467"/>
            <a:ext cx="5788152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sz="4600" dirty="0" err="1" smtClean="0">
                <a:solidFill>
                  <a:schemeClr val="bg1"/>
                </a:solidFill>
                <a:cs typeface="Calibri"/>
              </a:rPr>
              <a:t>Personification</a:t>
            </a:r>
            <a:endParaRPr lang="en-US" sz="4600" dirty="0" smtClean="0">
              <a:solidFill>
                <a:schemeClr val="bg1"/>
              </a:solidFill>
              <a:cs typeface="Calibri"/>
            </a:endParaRPr>
          </a:p>
          <a:p>
            <a:pPr marL="0" indent="0">
              <a:buNone/>
            </a:pPr>
            <a:r>
              <a:rPr lang="ru-RU" sz="4600" dirty="0">
                <a:solidFill>
                  <a:schemeClr val="bg1"/>
                </a:solidFill>
                <a:cs typeface="Calibri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E6F282-2AC0-4332-A98C-661472D91C98}"/>
              </a:ext>
            </a:extLst>
          </p:cNvPr>
          <p:cNvSpPr txBox="1"/>
          <p:nvPr/>
        </p:nvSpPr>
        <p:spPr>
          <a:xfrm>
            <a:off x="2887250" y="3878893"/>
            <a:ext cx="438202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 Is giving human qualities to inanimate objects.</a:t>
            </a:r>
          </a:p>
        </p:txBody>
      </p:sp>
    </p:spTree>
    <p:extLst>
      <p:ext uri="{BB962C8B-B14F-4D97-AF65-F5344CB8AC3E}">
        <p14:creationId xmlns:p14="http://schemas.microsoft.com/office/powerpoint/2010/main" val="34648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233</Words>
  <Application>Microsoft Office PowerPoint</Application>
  <PresentationFormat>Широкоэкранный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Constantia</vt:lpstr>
      <vt:lpstr>Office Theme</vt:lpstr>
      <vt:lpstr>     ANALYSIS OF THE INTERACTION OF DIRECT AND FIGURATIVE MEANINGS OF WORDS ON THE EXAMPLE OF THE POEM “THE CONVERGENCE OF THE TWAIN”  BY T. HARDY </vt:lpstr>
      <vt:lpstr>The relevance of the project </vt:lpstr>
      <vt:lpstr>The goal of this project is  </vt:lpstr>
      <vt:lpstr>   Thomas Hardy </vt:lpstr>
      <vt:lpstr>The Convergence of the Twain</vt:lpstr>
      <vt:lpstr>Assonance  </vt:lpstr>
      <vt:lpstr>Alliteration  </vt:lpstr>
      <vt:lpstr>Imagery   </vt:lpstr>
      <vt:lpstr> The poet has a personified the ship in the third line of the poem ; “And the Pride of Life that planned her, stilly couches she.”</vt:lpstr>
      <vt:lpstr>“The Convergence of the Twain”— the title of the poem is a representation of a man and a woman — a ship and a iceberg</vt:lpstr>
      <vt:lpstr>The line : "No mortal eye could see".</vt:lpstr>
      <vt:lpstr>Conclusion </vt:lpstr>
      <vt:lpstr>References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юзер</cp:lastModifiedBy>
  <cp:revision>326</cp:revision>
  <dcterms:created xsi:type="dcterms:W3CDTF">2020-12-19T18:27:44Z</dcterms:created>
  <dcterms:modified xsi:type="dcterms:W3CDTF">2021-03-03T11:05:50Z</dcterms:modified>
</cp:coreProperties>
</file>