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Montserrat Thin" panose="020B0604020202020204" charset="-52"/>
      <p:regular r:id="rId21"/>
      <p:bold r:id="rId22"/>
      <p:italic r:id="rId23"/>
      <p:boldItalic r:id="rId24"/>
    </p:embeddedFont>
    <p:embeddedFont>
      <p:font typeface="Montserrat Light" panose="020B0604020202020204" charset="-52"/>
      <p:regular r:id="rId25"/>
      <p:bold r:id="rId26"/>
      <p:italic r:id="rId27"/>
      <p:boldItalic r:id="rId28"/>
    </p:embeddedFont>
    <p:embeddedFont>
      <p:font typeface="Montserrat Medium" panose="020B0604020202020204" charset="-52"/>
      <p:regular r:id="rId29"/>
      <p:bold r:id="rId30"/>
      <p:italic r:id="rId31"/>
      <p:boldItalic r:id="rId32"/>
    </p:embeddedFont>
    <p:embeddedFont>
      <p:font typeface="Montserrat ExtraLight" panose="020B0604020202020204" charset="-52"/>
      <p:regular r:id="rId33"/>
      <p:bold r:id="rId34"/>
      <p:italic r:id="rId35"/>
      <p:boldItalic r:id="rId36"/>
    </p:embeddedFont>
    <p:embeddedFont>
      <p:font typeface="Montserrat" panose="020B0604020202020204" charset="-52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77041E-9BBE-4DB3-A5C8-2C08B49F22E0}">
  <a:tblStyle styleId="{7477041E-9BBE-4DB3-A5C8-2C08B49F22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30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c4534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c45342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cc579458b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1cc579458b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cc579458b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1cc579458b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cc579458b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1cc579458b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cc579458b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1cc579458b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9090756a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9090756a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cc579458b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1cc579458b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cc579458b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cc579458b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cc579458b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1cc579458b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1e1f37e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1e1f37e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9090756a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9090756a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9090756a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9090756a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9090756a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9090756a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cc579458b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cc579458b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cc579458b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cc579458b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4849" y="519150"/>
            <a:ext cx="8634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880">
                <a:latin typeface="Montserrat Light"/>
                <a:ea typeface="Montserrat Light"/>
                <a:cs typeface="Montserrat Light"/>
                <a:sym typeface="Montserrat Light"/>
              </a:rPr>
              <a:t>   Роль стран БРИКС в развитии</a:t>
            </a:r>
            <a:endParaRPr sz="388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880">
                <a:latin typeface="Montserrat Light"/>
                <a:ea typeface="Montserrat Light"/>
                <a:cs typeface="Montserrat Light"/>
                <a:sym typeface="Montserrat Light"/>
              </a:rPr>
              <a:t>          многополярного мира</a:t>
            </a:r>
            <a:endParaRPr sz="388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7278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ADADA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Выполнил: Кузьмин Д.Н. ученик 10Ж класса ГБОУ “Академическая гимназия 56” Санкт-Петербурга</a:t>
            </a:r>
            <a:endParaRPr sz="1500" dirty="0">
              <a:solidFill>
                <a:srgbClr val="ADADA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3737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97899" y="3363264"/>
            <a:ext cx="79482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" dirty="0">
                <a:solidFill>
                  <a:srgbClr val="ADADA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Научные руководители</a:t>
            </a:r>
            <a:r>
              <a:rPr lang="ru" dirty="0" smtClean="0">
                <a:solidFill>
                  <a:srgbClr val="ADADA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  <a:r>
              <a:rPr lang="en-US" dirty="0" smtClean="0">
                <a:solidFill>
                  <a:srgbClr val="ADADA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ru-RU" dirty="0" smtClean="0">
                <a:solidFill>
                  <a:srgbClr val="ADADA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Соловьев Н.И. </a:t>
            </a:r>
            <a:r>
              <a:rPr lang="ru-RU" dirty="0">
                <a:solidFill>
                  <a:schemeClr val="tx2"/>
                </a:solidFill>
                <a:latin typeface="Montserrat Light" panose="020B0604020202020204" charset="-52"/>
                <a:ea typeface="Montserrat Light"/>
              </a:rPr>
              <a:t>п</a:t>
            </a:r>
            <a:r>
              <a:rPr lang="ru-RU" dirty="0" smtClean="0">
                <a:solidFill>
                  <a:schemeClr val="tx2"/>
                </a:solidFill>
                <a:latin typeface="Montserrat Light" panose="020B0604020202020204" charset="-52"/>
              </a:rPr>
              <a:t>очетный </a:t>
            </a:r>
            <a:r>
              <a:rPr lang="ru-RU" dirty="0">
                <a:solidFill>
                  <a:schemeClr val="tx2"/>
                </a:solidFill>
                <a:latin typeface="Montserrat Light" panose="020B0604020202020204" charset="-52"/>
              </a:rPr>
              <a:t>работник общего образования РФ, учитель </a:t>
            </a:r>
            <a:r>
              <a:rPr lang="ru-RU" dirty="0" smtClean="0">
                <a:solidFill>
                  <a:schemeClr val="tx2"/>
                </a:solidFill>
                <a:latin typeface="Montserrat Light" panose="020B0604020202020204" charset="-52"/>
              </a:rPr>
              <a:t>обществознания ГБОУ </a:t>
            </a:r>
            <a:r>
              <a:rPr lang="en-US" dirty="0" smtClean="0">
                <a:solidFill>
                  <a:schemeClr val="tx2"/>
                </a:solidFill>
                <a:latin typeface="Montserrat Light" panose="020B0604020202020204" charset="-52"/>
              </a:rPr>
              <a:t>“</a:t>
            </a:r>
            <a:r>
              <a:rPr lang="ru-RU" dirty="0" smtClean="0">
                <a:solidFill>
                  <a:schemeClr val="tx2"/>
                </a:solidFill>
                <a:latin typeface="Montserrat Light" panose="020B0604020202020204" charset="-52"/>
              </a:rPr>
              <a:t>Академическая гимназия 56</a:t>
            </a:r>
            <a:r>
              <a:rPr lang="en-US" dirty="0" smtClean="0">
                <a:solidFill>
                  <a:schemeClr val="tx2"/>
                </a:solidFill>
                <a:latin typeface="Montserrat Light" panose="020B0604020202020204" charset="-52"/>
              </a:rPr>
              <a:t>”</a:t>
            </a:r>
            <a:r>
              <a:rPr lang="ru-RU" dirty="0" smtClean="0">
                <a:solidFill>
                  <a:schemeClr val="tx2"/>
                </a:solidFill>
                <a:latin typeface="Montserrat Light" panose="020B0604020202020204" charset="-52"/>
              </a:rPr>
              <a:t> Санкт-Петербурга</a:t>
            </a:r>
            <a:r>
              <a:rPr lang="en-US" dirty="0" smtClean="0">
                <a:solidFill>
                  <a:schemeClr val="tx2"/>
                </a:solidFill>
                <a:latin typeface="Montserrat Light" panose="020B0604020202020204" charset="-52"/>
              </a:rPr>
              <a:t>;</a:t>
            </a:r>
            <a:endParaRPr lang="ru-RU" dirty="0" smtClean="0">
              <a:solidFill>
                <a:schemeClr val="tx2"/>
              </a:solidFill>
              <a:latin typeface="Montserrat Light" panose="020B0604020202020204" charset="-52"/>
            </a:endParaRP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Montserrat Light" panose="020B0604020202020204" charset="-52"/>
                <a:ea typeface="Montserrat Light"/>
                <a:cs typeface="Montserrat Light"/>
                <a:sym typeface="Montserrat Light"/>
              </a:rPr>
              <a:t>Черноволенко Е.И</a:t>
            </a:r>
            <a:r>
              <a:rPr lang="ru-RU" dirty="0">
                <a:solidFill>
                  <a:schemeClr val="tx2"/>
                </a:solidFill>
                <a:latin typeface="Montserrat Light" panose="020B0604020202020204" charset="-52"/>
                <a:ea typeface="Montserrat Light"/>
                <a:cs typeface="Montserrat Light"/>
                <a:sym typeface="Montserrat Light"/>
              </a:rPr>
              <a:t>. учитель географии и экономики </a:t>
            </a:r>
            <a:r>
              <a:rPr lang="ru-RU" dirty="0" smtClean="0">
                <a:solidFill>
                  <a:schemeClr val="tx2"/>
                </a:solidFill>
                <a:latin typeface="Montserrat Light" panose="020B0604020202020204" charset="-52"/>
                <a:ea typeface="Montserrat Light"/>
                <a:cs typeface="Montserrat Light"/>
                <a:sym typeface="Montserrat Light"/>
              </a:rPr>
              <a:t>ГБОУ </a:t>
            </a:r>
            <a:r>
              <a:rPr lang="en-US" dirty="0" smtClean="0">
                <a:solidFill>
                  <a:schemeClr val="tx2"/>
                </a:solidFill>
                <a:latin typeface="Montserrat Light" panose="020B0604020202020204" charset="-52"/>
                <a:ea typeface="Montserrat Light"/>
                <a:cs typeface="Montserrat Light"/>
                <a:sym typeface="Montserrat Light"/>
              </a:rPr>
              <a:t>“</a:t>
            </a:r>
            <a:r>
              <a:rPr lang="ru-RU" dirty="0" smtClean="0">
                <a:solidFill>
                  <a:schemeClr val="tx2"/>
                </a:solidFill>
                <a:latin typeface="Montserrat Light" panose="020B0604020202020204" charset="-52"/>
                <a:ea typeface="Montserrat Light"/>
                <a:cs typeface="Montserrat Light"/>
                <a:sym typeface="Montserrat Light"/>
              </a:rPr>
              <a:t>Академическая гимназия 56</a:t>
            </a:r>
            <a:r>
              <a:rPr lang="en-US" dirty="0" smtClean="0">
                <a:solidFill>
                  <a:schemeClr val="tx2"/>
                </a:solidFill>
                <a:latin typeface="Montserrat Light" panose="020B0604020202020204" charset="-52"/>
                <a:ea typeface="Montserrat Light"/>
                <a:cs typeface="Montserrat Light"/>
                <a:sym typeface="Montserrat Light"/>
              </a:rPr>
              <a:t>”</a:t>
            </a:r>
            <a:r>
              <a:rPr lang="ru-RU" dirty="0">
                <a:solidFill>
                  <a:schemeClr val="tx2"/>
                </a:solidFill>
                <a:latin typeface="Montserrat Light" panose="020B0604020202020204" charset="-52"/>
                <a:ea typeface="Montserrat Light"/>
                <a:cs typeface="Montserrat Light"/>
                <a:sym typeface="Montserrat Light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Montserrat Light" panose="020B0604020202020204" charset="-52"/>
                <a:ea typeface="Montserrat Light"/>
                <a:cs typeface="Montserrat Light"/>
                <a:sym typeface="Montserrat Light"/>
              </a:rPr>
              <a:t>Санкт-Петербурга</a:t>
            </a:r>
            <a:endParaRPr dirty="0">
              <a:solidFill>
                <a:schemeClr val="tx2"/>
              </a:solidFill>
              <a:latin typeface="Montserrat Light" panose="020B0604020202020204" charset="-52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257325" y="10894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Montserrat"/>
                <a:ea typeface="Montserrat"/>
                <a:cs typeface="Montserrat"/>
                <a:sym typeface="Montserrat"/>
              </a:rPr>
              <a:t>Рост ВВП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6705500" y="2003700"/>
            <a:ext cx="25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body" idx="2"/>
          </p:nvPr>
        </p:nvSpPr>
        <p:spPr>
          <a:xfrm>
            <a:off x="4645100" y="1533775"/>
            <a:ext cx="4554600" cy="1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2955" b="1">
                <a:latin typeface="Montserrat"/>
                <a:ea typeface="Montserrat"/>
                <a:cs typeface="Montserrat"/>
                <a:sym typeface="Montserrat"/>
              </a:rPr>
              <a:t>Рост производительности труда</a:t>
            </a:r>
            <a:endParaRPr sz="2955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                      Многообразие взглядов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2"/>
          </p:nvPr>
        </p:nvSpPr>
        <p:spPr>
          <a:xfrm>
            <a:off x="4832400" y="14223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ADADA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Страны БРИКС представляют различные континенты, что не может не влиять на взаимодействие союза  </a:t>
            </a:r>
            <a:endParaRPr sz="1800">
              <a:solidFill>
                <a:srgbClr val="ADADA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ADADA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Все они носители разных культур и взглядов, что делает союз взаимодополняемым</a:t>
            </a:r>
            <a:endParaRPr sz="1800">
              <a:solidFill>
                <a:srgbClr val="ADADA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00" y="1354650"/>
            <a:ext cx="4260150" cy="30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БРИКС в политике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2"/>
          </p:nvPr>
        </p:nvSpPr>
        <p:spPr>
          <a:xfrm>
            <a:off x="4832400" y="13746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Montserrat Light"/>
                <a:ea typeface="Montserrat Light"/>
                <a:cs typeface="Montserrat Light"/>
                <a:sym typeface="Montserrat Light"/>
              </a:rPr>
              <a:t>Помимо экономики, БРИКС также крайне влиятелен в сфере политики. Страны имеют огромную мощь за счёт взаимодополняемости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>
                <a:latin typeface="Montserrat Light"/>
                <a:ea typeface="Montserrat Light"/>
                <a:cs typeface="Montserrat Light"/>
                <a:sym typeface="Montserrat Light"/>
              </a:rPr>
              <a:t>Китай и Россия являются сверхдержавами, что позволяет БРИКС занимать высокие позиции в военном, социальном, ресурсном и в целом политическом плане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5" y="1276550"/>
            <a:ext cx="4697151" cy="29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Цели союза в мировом масштабе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0" name="Google Shape;160;p26"/>
          <p:cNvCxnSpPr/>
          <p:nvPr/>
        </p:nvCxnSpPr>
        <p:spPr>
          <a:xfrm>
            <a:off x="929038" y="2507950"/>
            <a:ext cx="0" cy="1038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976112" y="2384687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Montserrat Light"/>
                <a:ea typeface="Montserrat Light"/>
                <a:cs typeface="Montserrat Light"/>
                <a:sym typeface="Montserrat Light"/>
              </a:rPr>
              <a:t>Цель </a:t>
            </a:r>
            <a:r>
              <a:rPr lang="ru" sz="17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17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976112" y="2674713"/>
            <a:ext cx="18141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Координация стратегических вопросов</a:t>
            </a:r>
            <a:endParaRPr sz="12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63" name="Google Shape;163;p26"/>
          <p:cNvCxnSpPr/>
          <p:nvPr/>
        </p:nvCxnSpPr>
        <p:spPr>
          <a:xfrm>
            <a:off x="3395738" y="2355550"/>
            <a:ext cx="0" cy="1038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442812" y="2241076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Montserrat Light"/>
                <a:ea typeface="Montserrat Light"/>
                <a:cs typeface="Montserrat Light"/>
                <a:sym typeface="Montserrat Light"/>
              </a:rPr>
              <a:t>Цель 2</a:t>
            </a:r>
            <a:endParaRPr sz="17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3442799" y="2531100"/>
            <a:ext cx="19623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9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Наведение мирового порядка</a:t>
            </a:r>
            <a:endParaRPr sz="9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900">
              <a:solidFill>
                <a:schemeClr val="dk2"/>
              </a:solidFill>
            </a:endParaRPr>
          </a:p>
        </p:txBody>
      </p:sp>
      <p:cxnSp>
        <p:nvCxnSpPr>
          <p:cNvPr id="166" name="Google Shape;166;p26"/>
          <p:cNvCxnSpPr/>
          <p:nvPr/>
        </p:nvCxnSpPr>
        <p:spPr>
          <a:xfrm>
            <a:off x="6457563" y="2053100"/>
            <a:ext cx="0" cy="1038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6504637" y="1929945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Montserrat Light"/>
                <a:ea typeface="Montserrat Light"/>
                <a:cs typeface="Montserrat Light"/>
                <a:sym typeface="Montserrat Light"/>
              </a:rPr>
              <a:t>Цель 3</a:t>
            </a:r>
            <a:endParaRPr sz="17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6504625" y="2219975"/>
            <a:ext cx="19623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Формирование многополярного мира</a:t>
            </a:r>
            <a:r>
              <a:rPr lang="ru" sz="3600">
                <a:solidFill>
                  <a:schemeClr val="dk2"/>
                </a:solidFill>
              </a:rPr>
              <a:t> </a:t>
            </a:r>
            <a:endParaRPr sz="3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grpSp>
        <p:nvGrpSpPr>
          <p:cNvPr id="169" name="Google Shape;169;p26"/>
          <p:cNvGrpSpPr/>
          <p:nvPr/>
        </p:nvGrpSpPr>
        <p:grpSpPr>
          <a:xfrm>
            <a:off x="929030" y="3219673"/>
            <a:ext cx="6993309" cy="1520400"/>
            <a:chOff x="929030" y="3219673"/>
            <a:chExt cx="6993309" cy="1520400"/>
          </a:xfrm>
        </p:grpSpPr>
        <p:cxnSp>
          <p:nvCxnSpPr>
            <p:cNvPr id="170" name="Google Shape;170;p26"/>
            <p:cNvCxnSpPr>
              <a:stCxn id="171" idx="6"/>
              <a:endCxn id="172" idx="2"/>
            </p:cNvCxnSpPr>
            <p:nvPr/>
          </p:nvCxnSpPr>
          <p:spPr>
            <a:xfrm>
              <a:off x="1537730" y="3979907"/>
              <a:ext cx="4864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26"/>
            <p:cNvSpPr/>
            <p:nvPr/>
          </p:nvSpPr>
          <p:spPr>
            <a:xfrm>
              <a:off x="929030" y="3675557"/>
              <a:ext cx="608700" cy="60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3421283" y="3431305"/>
              <a:ext cx="1097100" cy="1097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6401939" y="3219673"/>
              <a:ext cx="1520400" cy="1520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947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1764225" y="28100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Light"/>
                <a:ea typeface="Montserrat Light"/>
                <a:cs typeface="Montserrat Light"/>
                <a:sym typeface="Montserrat Light"/>
              </a:rPr>
              <a:t>Перспективы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Light"/>
                <a:ea typeface="Montserrat Light"/>
                <a:cs typeface="Montserrat Light"/>
                <a:sym typeface="Montserrat Light"/>
              </a:rPr>
              <a:t>      развития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6624918" y="901075"/>
            <a:ext cx="2198332" cy="34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5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Как и было </a:t>
            </a:r>
            <a:r>
              <a:rPr lang="ru" sz="1850" dirty="0" smtClean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отмечено, </a:t>
            </a:r>
            <a:r>
              <a:rPr lang="ru" sz="185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экономики стран-участниц растут неравномерно, но, очевидно, крайне стремительно</a:t>
            </a:r>
            <a:endParaRPr sz="185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02" y="859950"/>
            <a:ext cx="6313124" cy="36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2485925" y="253775"/>
            <a:ext cx="404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Экономическая составляющая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2797950" y="262075"/>
            <a:ext cx="35481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 Light"/>
                <a:ea typeface="Montserrat Light"/>
                <a:cs typeface="Montserrat Light"/>
                <a:sym typeface="Montserrat Light"/>
              </a:rPr>
              <a:t>Политический вопрос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5347975" y="1509750"/>
            <a:ext cx="3483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Большинство влиятельных стран изъявили желание вступить в союз, среди которых Саудовская Аравия, Мексика, страны ООН</a:t>
            </a:r>
            <a:endParaRPr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БРИКС - площадка диалогового формата, способная пошатнуть американский полицентричный мир</a:t>
            </a:r>
            <a:r>
              <a:rPr lang="ru"/>
              <a:t> </a:t>
            </a:r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00" y="1157300"/>
            <a:ext cx="5043174" cy="2828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7783"/>
          <a:stretch/>
        </p:blipFill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744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Montserrat"/>
                <a:ea typeface="Montserrat"/>
                <a:cs typeface="Montserrat"/>
                <a:sym typeface="Montserrat"/>
              </a:rPr>
              <a:t>Г</a:t>
            </a:r>
            <a:r>
              <a:rPr lang="ru" sz="4800" b="1">
                <a:latin typeface="Montserrat"/>
                <a:ea typeface="Montserrat"/>
                <a:cs typeface="Montserrat"/>
                <a:sym typeface="Montserrat"/>
              </a:rPr>
              <a:t>лавная цель:</a:t>
            </a:r>
            <a:r>
              <a:rPr lang="ru" sz="4800" b="1"/>
              <a:t> </a:t>
            </a:r>
            <a:r>
              <a:rPr lang="ru" sz="4800"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пределить сферу влияния БРИКС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План работы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17075" y="1127950"/>
            <a:ext cx="816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Введение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Глава 1. Интересы стран союза БРИКС, как экономического объединения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Глава 2. Влияние БРИКС в становлении многополярного мира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Глава 3. Перспективы развития союза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Заключение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Список литературы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 descr="Пальцы передвигают ползунок на аудиомикшере, вид сбоку"/>
          <p:cNvPicPr preferRelativeResize="0"/>
          <p:nvPr/>
        </p:nvPicPr>
        <p:blipFill rotWithShape="1">
          <a:blip r:embed="rId3">
            <a:alphaModFix/>
          </a:blip>
          <a:srcRect l="7506" r="42247" b="15419"/>
          <a:stretch/>
        </p:blipFill>
        <p:spPr>
          <a:xfrm>
            <a:off x="-9150" y="0"/>
            <a:ext cx="45944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Задачи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dirty="0">
                <a:latin typeface="Montserrat"/>
                <a:ea typeface="Montserrat"/>
                <a:cs typeface="Montserrat"/>
                <a:sym typeface="Montserrat"/>
              </a:rPr>
              <a:t>1.Изучить интересы стран БРИКС</a:t>
            </a:r>
            <a:endParaRPr sz="3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dirty="0">
                <a:latin typeface="Montserrat"/>
                <a:ea typeface="Montserrat"/>
                <a:cs typeface="Montserrat"/>
                <a:sym typeface="Montserrat"/>
              </a:rPr>
              <a:t>2.Определить возможности союза в различных сферах жизни общества</a:t>
            </a:r>
            <a:endParaRPr sz="3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400" dirty="0">
                <a:latin typeface="Montserrat"/>
                <a:ea typeface="Montserrat"/>
                <a:cs typeface="Montserrat"/>
                <a:sym typeface="Montserrat"/>
              </a:rPr>
              <a:t>3.Сформулировать прогноз дальнейших возможных действий по укреплению влияния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-19425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 idx="4294967295"/>
          </p:nvPr>
        </p:nvSpPr>
        <p:spPr>
          <a:xfrm>
            <a:off x="311700" y="220100"/>
            <a:ext cx="8520600" cy="10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 					</a:t>
            </a:r>
            <a:r>
              <a:rPr lang="ru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Участники БРИКС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sz="1600" i="1"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l="14713" r="14720"/>
          <a:stretch/>
        </p:blipFill>
        <p:spPr>
          <a:xfrm>
            <a:off x="175425" y="1363020"/>
            <a:ext cx="1644300" cy="1644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4">
            <a:alphaModFix/>
          </a:blip>
          <a:srcRect l="14709" r="14709"/>
          <a:stretch/>
        </p:blipFill>
        <p:spPr>
          <a:xfrm>
            <a:off x="1918168" y="1363170"/>
            <a:ext cx="1644300" cy="16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5">
            <a:alphaModFix/>
          </a:blip>
          <a:srcRect l="12517" r="12525"/>
          <a:stretch/>
        </p:blipFill>
        <p:spPr>
          <a:xfrm>
            <a:off x="3660929" y="1363033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 idx="4294967295"/>
          </p:nvPr>
        </p:nvSpPr>
        <p:spPr>
          <a:xfrm>
            <a:off x="295725" y="3047800"/>
            <a:ext cx="1403700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 Light"/>
                <a:ea typeface="Montserrat Light"/>
                <a:cs typeface="Montserrat Light"/>
                <a:sym typeface="Montserrat Light"/>
              </a:rPr>
              <a:t>Бразилия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4294967295"/>
          </p:nvPr>
        </p:nvSpPr>
        <p:spPr>
          <a:xfrm>
            <a:off x="2142500" y="3047800"/>
            <a:ext cx="1065300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 Light"/>
                <a:ea typeface="Montserrat Light"/>
                <a:cs typeface="Montserrat Light"/>
                <a:sym typeface="Montserrat Light"/>
              </a:rPr>
              <a:t>Россия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4294967295"/>
          </p:nvPr>
        </p:nvSpPr>
        <p:spPr>
          <a:xfrm>
            <a:off x="3873775" y="3047800"/>
            <a:ext cx="1218600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 Light"/>
                <a:ea typeface="Montserrat Light"/>
                <a:cs typeface="Montserrat Light"/>
                <a:sym typeface="Montserrat Light"/>
              </a:rPr>
              <a:t>Индия 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6">
            <a:alphaModFix/>
          </a:blip>
          <a:srcRect r="29433"/>
          <a:stretch/>
        </p:blipFill>
        <p:spPr>
          <a:xfrm>
            <a:off x="5403665" y="1363020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title" idx="4294967295"/>
          </p:nvPr>
        </p:nvSpPr>
        <p:spPr>
          <a:xfrm>
            <a:off x="5657474" y="3047800"/>
            <a:ext cx="1136700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 Light"/>
                <a:ea typeface="Montserrat Light"/>
                <a:cs typeface="Montserrat Light"/>
                <a:sym typeface="Montserrat Light"/>
              </a:rPr>
              <a:t>Китай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7">
            <a:alphaModFix/>
          </a:blip>
          <a:srcRect l="2099" r="31260"/>
          <a:stretch/>
        </p:blipFill>
        <p:spPr>
          <a:xfrm>
            <a:off x="7187990" y="1363020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7507200" y="3164800"/>
            <a:ext cx="100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  </a:t>
            </a:r>
            <a:r>
              <a:rPr lang="ru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ЮАР</a:t>
            </a:r>
            <a:endParaRPr sz="16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Основные этапы формирования</a:t>
            </a:r>
            <a:endParaRPr sz="1400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1600" i="1"/>
          </a:p>
        </p:txBody>
      </p:sp>
      <p:cxnSp>
        <p:nvCxnSpPr>
          <p:cNvPr id="97" name="Google Shape;97;p18"/>
          <p:cNvCxnSpPr/>
          <p:nvPr/>
        </p:nvCxnSpPr>
        <p:spPr>
          <a:xfrm rot="10800000">
            <a:off x="680050" y="2152465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727112" y="1995899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20</a:t>
            </a:r>
            <a:r>
              <a:rPr lang="ru" sz="1800"/>
              <a:t>06г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727112" y="2285925"/>
            <a:ext cx="18141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Первая встреча представителей</a:t>
            </a:r>
            <a:r>
              <a:rPr lang="ru" sz="1200">
                <a:solidFill>
                  <a:schemeClr val="dk2"/>
                </a:solidFill>
              </a:rPr>
              <a:t> 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>
            <a:off x="2114150" y="3375004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2161212" y="3974191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20</a:t>
            </a:r>
            <a:r>
              <a:rPr lang="ru" sz="1800"/>
              <a:t>08г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161197" y="4264225"/>
            <a:ext cx="21972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Первые документы альянса</a:t>
            </a:r>
            <a:endParaRPr sz="12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 rot="10800000">
            <a:off x="4232825" y="2145365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279887" y="1995911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20</a:t>
            </a:r>
            <a:r>
              <a:rPr lang="ru" sz="1800"/>
              <a:t>11г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279887" y="2285937"/>
            <a:ext cx="18141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ru" sz="124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Вступление ЮАР</a:t>
            </a:r>
            <a:endParaRPr sz="124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839">
              <a:solidFill>
                <a:schemeClr val="dk2"/>
              </a:solidFill>
            </a:endParaRPr>
          </a:p>
        </p:txBody>
      </p:sp>
      <p:cxnSp>
        <p:nvCxnSpPr>
          <p:cNvPr id="106" name="Google Shape;106;p18"/>
          <p:cNvCxnSpPr/>
          <p:nvPr/>
        </p:nvCxnSpPr>
        <p:spPr>
          <a:xfrm>
            <a:off x="5643750" y="3366179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aphicFrame>
        <p:nvGraphicFramePr>
          <p:cNvPr id="107" name="Google Shape;107;p18"/>
          <p:cNvGraphicFramePr/>
          <p:nvPr/>
        </p:nvGraphicFramePr>
        <p:xfrm>
          <a:off x="323100" y="2983265"/>
          <a:ext cx="8522700" cy="396210"/>
        </p:xfrm>
        <a:graphic>
          <a:graphicData uri="http://schemas.openxmlformats.org/drawingml/2006/table">
            <a:tbl>
              <a:tblPr>
                <a:noFill/>
                <a:tableStyleId>{7477041E-9BBE-4DB3-A5C8-2C08B49F22E0}</a:tableStyleId>
              </a:tblPr>
              <a:tblGrid>
                <a:gridCol w="71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2006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2007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2008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2009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2010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2011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2012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2013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2014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2015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2016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2017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5854362" y="3872116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20</a:t>
            </a:r>
            <a:r>
              <a:rPr lang="ru" sz="1800"/>
              <a:t>13г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5854347" y="4171300"/>
            <a:ext cx="21972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Идея БРИКС+</a:t>
            </a:r>
            <a:endParaRPr sz="12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95525" y="2065350"/>
            <a:ext cx="36873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40">
                <a:latin typeface="Montserrat"/>
                <a:ea typeface="Montserrat"/>
                <a:cs typeface="Montserrat"/>
                <a:sym typeface="Montserrat"/>
              </a:rPr>
              <a:t>Понятие многополярности</a:t>
            </a:r>
            <a:endParaRPr sz="284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563150" y="572850"/>
            <a:ext cx="4119900" cy="3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-политическая модель мироустройства, предполагающая наличие многих центров силы, сравнимых по своим возможностям и не стремящихся распространить свое влияние друг на друга путем насилия или обмана</a:t>
            </a:r>
            <a:endParaRPr sz="2100" i="1">
              <a:solidFill>
                <a:srgbClr val="FAFAF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4742850" y="724200"/>
            <a:ext cx="4325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Montserrat Medium"/>
                <a:ea typeface="Montserrat Medium"/>
                <a:cs typeface="Montserrat Medium"/>
                <a:sym typeface="Montserrat Medium"/>
              </a:rPr>
              <a:t>БРИКС, как экономический союз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mtClean="0">
                <a:latin typeface="Montserrat Light"/>
                <a:ea typeface="Montserrat Light"/>
                <a:cs typeface="Montserrat Light"/>
                <a:sym typeface="Montserrat Light"/>
              </a:rPr>
              <a:t>Изначально </a:t>
            </a:r>
            <a:r>
              <a:rPr lang="ru" dirty="0">
                <a:latin typeface="Montserrat Light"/>
                <a:ea typeface="Montserrat Light"/>
                <a:cs typeface="Montserrat Light"/>
                <a:sym typeface="Montserrat Light"/>
              </a:rPr>
              <a:t>объединение формировалось для экономических целей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>
                <a:latin typeface="Montserrat Light"/>
                <a:ea typeface="Montserrat Light"/>
                <a:cs typeface="Montserrat Light"/>
                <a:sym typeface="Montserrat Light"/>
              </a:rPr>
              <a:t>Все страны обладают растущей экономикой и оказывают влияние на всю сферу в целом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282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21025"/>
            <a:ext cx="4572000" cy="23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800" y="0"/>
            <a:ext cx="92176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361</Words>
  <Application>Microsoft Office PowerPoint</Application>
  <PresentationFormat>Экран (16:9)</PresentationFormat>
  <Paragraphs>72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Montserrat Thin</vt:lpstr>
      <vt:lpstr>Montserrat Light</vt:lpstr>
      <vt:lpstr>Montserrat Medium</vt:lpstr>
      <vt:lpstr>Montserrat ExtraLight</vt:lpstr>
      <vt:lpstr>Montserrat</vt:lpstr>
      <vt:lpstr>Simple Dark</vt:lpstr>
      <vt:lpstr>   Роль стран БРИКС в развитии           многополярного мира</vt:lpstr>
      <vt:lpstr>Главная цель: определить сферу влияния БРИКС</vt:lpstr>
      <vt:lpstr>План работы</vt:lpstr>
      <vt:lpstr>Задачи</vt:lpstr>
      <vt:lpstr>      Участники БРИКС </vt:lpstr>
      <vt:lpstr>Основные этапы формирования </vt:lpstr>
      <vt:lpstr>Понятие многополярности</vt:lpstr>
      <vt:lpstr>Презентация PowerPoint</vt:lpstr>
      <vt:lpstr>Презентация PowerPoint</vt:lpstr>
      <vt:lpstr>Рост ВВП</vt:lpstr>
      <vt:lpstr>Презентация PowerPoint</vt:lpstr>
      <vt:lpstr>                       Многообразие взглядов</vt:lpstr>
      <vt:lpstr>БРИКС в политике</vt:lpstr>
      <vt:lpstr>Цели союза в мировом масштабе</vt:lpstr>
      <vt:lpstr>Перспективы        развития</vt:lpstr>
      <vt:lpstr>Как и было отмечено, экономики стран-участниц растут неравномерно, но, очевидно, крайне стремительно</vt:lpstr>
      <vt:lpstr>Политический вопрос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Роль стран БРИКС в развитии           многополярного мира</dc:title>
  <cp:lastModifiedBy>Катюшка</cp:lastModifiedBy>
  <cp:revision>4</cp:revision>
  <dcterms:modified xsi:type="dcterms:W3CDTF">2023-03-20T16:00:43Z</dcterms:modified>
</cp:coreProperties>
</file>