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8" r:id="rId3"/>
    <p:sldId id="260" r:id="rId4"/>
    <p:sldId id="261" r:id="rId5"/>
    <p:sldId id="265" r:id="rId6"/>
    <p:sldId id="266" r:id="rId7"/>
    <p:sldId id="262" r:id="rId8"/>
    <p:sldId id="263" r:id="rId9"/>
    <p:sldId id="264" r:id="rId10"/>
    <p:sldId id="267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7B498E-D5EB-4375-9F05-F1EFBB49DF31}" type="datetimeFigureOut">
              <a:rPr lang="ru-RU" smtClean="0"/>
              <a:t>09.05.2023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52D622-3668-49FF-A880-476A999C34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43267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52D622-3668-49FF-A880-476A999C3426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71052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FDA95-8642-4E53-AA6E-FBA33AB6E43F}" type="datetimeFigureOut">
              <a:rPr lang="ru-RU" smtClean="0"/>
              <a:t>09.05.2023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D5C09-FC8F-4AB4-BBBD-DF892DCDBE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2120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FDA95-8642-4E53-AA6E-FBA33AB6E43F}" type="datetimeFigureOut">
              <a:rPr lang="ru-RU" smtClean="0"/>
              <a:t>09.05.2023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D5C09-FC8F-4AB4-BBBD-DF892DCDBE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7314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FDA95-8642-4E53-AA6E-FBA33AB6E43F}" type="datetimeFigureOut">
              <a:rPr lang="ru-RU" smtClean="0"/>
              <a:t>09.05.2023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D5C09-FC8F-4AB4-BBBD-DF892DCDBE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05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FDA95-8642-4E53-AA6E-FBA33AB6E43F}" type="datetimeFigureOut">
              <a:rPr lang="ru-RU" smtClean="0"/>
              <a:t>09.05.2023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D5C09-FC8F-4AB4-BBBD-DF892DCDBE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1681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FDA95-8642-4E53-AA6E-FBA33AB6E43F}" type="datetimeFigureOut">
              <a:rPr lang="ru-RU" smtClean="0"/>
              <a:t>09.05.2023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D5C09-FC8F-4AB4-BBBD-DF892DCDBE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64053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FDA95-8642-4E53-AA6E-FBA33AB6E43F}" type="datetimeFigureOut">
              <a:rPr lang="ru-RU" smtClean="0"/>
              <a:t>09.05.2023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D5C09-FC8F-4AB4-BBBD-DF892DCDBE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1364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FDA95-8642-4E53-AA6E-FBA33AB6E43F}" type="datetimeFigureOut">
              <a:rPr lang="ru-RU" smtClean="0"/>
              <a:t>09.05.2023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D5C09-FC8F-4AB4-BBBD-DF892DCDBE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12464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FDA95-8642-4E53-AA6E-FBA33AB6E43F}" type="datetimeFigureOut">
              <a:rPr lang="ru-RU" smtClean="0"/>
              <a:t>09.05.2023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D5C09-FC8F-4AB4-BBBD-DF892DCDBE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3594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FDA95-8642-4E53-AA6E-FBA33AB6E43F}" type="datetimeFigureOut">
              <a:rPr lang="ru-RU" smtClean="0"/>
              <a:t>09.05.2023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D5C09-FC8F-4AB4-BBBD-DF892DCDBE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82788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FDA95-8642-4E53-AA6E-FBA33AB6E43F}" type="datetimeFigureOut">
              <a:rPr lang="ru-RU" smtClean="0"/>
              <a:t>09.05.2023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D5C09-FC8F-4AB4-BBBD-DF892DCDBE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09083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FDA95-8642-4E53-AA6E-FBA33AB6E43F}" type="datetimeFigureOut">
              <a:rPr lang="ru-RU" smtClean="0"/>
              <a:t>09.05.2023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D5C09-FC8F-4AB4-BBBD-DF892DCDBE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96722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FFDA95-8642-4E53-AA6E-FBA33AB6E43F}" type="datetimeFigureOut">
              <a:rPr lang="ru-RU" smtClean="0"/>
              <a:t>09.05.2023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0D5C09-FC8F-4AB4-BBBD-DF892DCDBE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0568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13995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175448" y="116632"/>
            <a:ext cx="4968552" cy="2952328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  <a:latin typeface="Bahnschrift Light SemiCondensed" pitchFamily="34" charset="0"/>
              </a:rPr>
              <a:t>Образ Порфирия Петровича из романа </a:t>
            </a:r>
            <a:r>
              <a:rPr lang="ru-RU" sz="3200" dirty="0" err="1" smtClean="0">
                <a:solidFill>
                  <a:schemeClr val="accent2">
                    <a:lumMod val="75000"/>
                  </a:schemeClr>
                </a:solidFill>
                <a:latin typeface="Bahnschrift Light SemiCondensed" pitchFamily="34" charset="0"/>
              </a:rPr>
              <a:t>Ф.М.Достоевского</a:t>
            </a: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  <a:latin typeface="Bahnschrift Light SemiCondensed" pitchFamily="34" charset="0"/>
              </a:rPr>
              <a:t> «Преступление и наказание» в современной отечественной прозе</a:t>
            </a:r>
            <a:endParaRPr lang="ru-RU" sz="3200" dirty="0">
              <a:solidFill>
                <a:schemeClr val="accent2">
                  <a:lumMod val="75000"/>
                </a:schemeClr>
              </a:solidFill>
              <a:latin typeface="Bahnschrift Light SemiCondensed" pitchFamily="34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5724128" y="4293096"/>
            <a:ext cx="3419872" cy="2088232"/>
          </a:xfrm>
        </p:spPr>
        <p:txBody>
          <a:bodyPr>
            <a:normAutofit fontScale="55000" lnSpcReduction="20000"/>
          </a:bodyPr>
          <a:lstStyle/>
          <a:p>
            <a:pPr algn="ctr"/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Bahnschrift Light SemiCondensed" pitchFamily="34" charset="0"/>
              </a:rPr>
              <a:t>Исследовательская работа Кравченко Екатерины Евгеньевны, ученицы 10 Г Академической гимназии №56</a:t>
            </a:r>
          </a:p>
          <a:p>
            <a:pPr algn="ctr"/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Bahnschrift Light SemiCondensed" pitchFamily="34" charset="0"/>
              </a:rPr>
              <a:t>Научный руководитель: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  <a:latin typeface="Bahnschrift Light SemiCondensed" pitchFamily="34" charset="0"/>
              </a:rPr>
              <a:t>Плетцер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Bahnschrift Light SemiCondensed" pitchFamily="34" charset="0"/>
              </a:rPr>
              <a:t> Ирина Дмитриевна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Bahnschrift Light SemiCondens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2631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Bahnschrift Light SemiCondensed" pitchFamily="34" charset="0"/>
              </a:rPr>
              <a:t>Спасибо за внимание!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Bahnschrift Light SemiCondensed" pitchFamily="34" charset="0"/>
            </a:endParaRPr>
          </a:p>
        </p:txBody>
      </p:sp>
      <p:pic>
        <p:nvPicPr>
          <p:cNvPr id="3077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5041" y="1600200"/>
            <a:ext cx="6793918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7858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Bahnschrift Light SemiCondensed" pitchFamily="34" charset="0"/>
              </a:rPr>
              <a:t>Цели и задачи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Bahnschrift Light SemiCondensed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7504" y="1628800"/>
            <a:ext cx="4038600" cy="4565104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sz="2900" b="1" dirty="0" smtClean="0">
                <a:solidFill>
                  <a:schemeClr val="accent2">
                    <a:lumMod val="75000"/>
                  </a:schemeClr>
                </a:solidFill>
                <a:latin typeface="Bahnschrift Light SemiCondensed" pitchFamily="34" charset="0"/>
              </a:rPr>
              <a:t>Цель проекта: </a:t>
            </a:r>
          </a:p>
          <a:p>
            <a:pPr marL="0" indent="0">
              <a:buNone/>
            </a:pP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  <a:latin typeface="Bahnschrift Light SemiCondensed" pitchFamily="34" charset="0"/>
              </a:rPr>
              <a:t>На основе сравнения образа следователя в произведениях </a:t>
            </a:r>
            <a:r>
              <a:rPr lang="ru-RU" sz="3200" dirty="0" err="1" smtClean="0">
                <a:solidFill>
                  <a:schemeClr val="accent2">
                    <a:lumMod val="75000"/>
                  </a:schemeClr>
                </a:solidFill>
                <a:latin typeface="Bahnschrift Light SemiCondensed" pitchFamily="34" charset="0"/>
              </a:rPr>
              <a:t>Ф.М.Достоевского</a:t>
            </a: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  <a:latin typeface="Bahnschrift Light SemiCondensed" pitchFamily="34" charset="0"/>
              </a:rPr>
              <a:t> «Преступление и наказание» , </a:t>
            </a:r>
            <a:r>
              <a:rPr lang="ru-RU" sz="3200" dirty="0" err="1" smtClean="0">
                <a:solidFill>
                  <a:schemeClr val="accent2">
                    <a:lumMod val="75000"/>
                  </a:schemeClr>
                </a:solidFill>
                <a:latin typeface="Bahnschrift Light SemiCondensed" pitchFamily="34" charset="0"/>
              </a:rPr>
              <a:t>Б.Акунина</a:t>
            </a: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  <a:latin typeface="Bahnschrift Light SemiCondensed" pitchFamily="34" charset="0"/>
              </a:rPr>
              <a:t> «Ф.М.» и </a:t>
            </a:r>
            <a:r>
              <a:rPr lang="ru-RU" sz="3200" dirty="0" err="1" smtClean="0">
                <a:solidFill>
                  <a:schemeClr val="accent2">
                    <a:lumMod val="75000"/>
                  </a:schemeClr>
                </a:solidFill>
                <a:latin typeface="Bahnschrift Light SemiCondensed" pitchFamily="34" charset="0"/>
              </a:rPr>
              <a:t>В.Пелевина</a:t>
            </a: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  <a:latin typeface="Bahnschrift Light SemiCondensed" pitchFamily="34" charset="0"/>
              </a:rPr>
              <a:t> «</a:t>
            </a:r>
            <a:r>
              <a:rPr lang="ru-RU" sz="3200" dirty="0" err="1" smtClean="0">
                <a:solidFill>
                  <a:schemeClr val="accent2">
                    <a:lumMod val="75000"/>
                  </a:schemeClr>
                </a:solidFill>
                <a:latin typeface="Bahnschrift Light SemiCondensed" pitchFamily="34" charset="0"/>
              </a:rPr>
              <a:t>iPhuck</a:t>
            </a: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  <a:latin typeface="Bahnschrift Light SemiCondensed" pitchFamily="34" charset="0"/>
              </a:rPr>
              <a:t> 10»  определить изменение функциональности этого образа в русской классической литературе и современной беллетристике</a:t>
            </a:r>
            <a:endParaRPr lang="ru-RU" sz="2900" dirty="0" smtClean="0">
              <a:solidFill>
                <a:schemeClr val="accent2">
                  <a:lumMod val="75000"/>
                </a:schemeClr>
              </a:solidFill>
              <a:latin typeface="Bahnschrift Light SemiCondensed" pitchFamily="34" charset="0"/>
            </a:endParaRPr>
          </a:p>
          <a:p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4298504" y="1304764"/>
            <a:ext cx="4388296" cy="5213176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Bahnschrift Light SemiCondensed" pitchFamily="34" charset="0"/>
              </a:rPr>
              <a:t>Задачи: </a:t>
            </a:r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Bahnschrift Light SemiCondensed" pitchFamily="34" charset="0"/>
              </a:rPr>
              <a:t>Дать толкование значения имени героя</a:t>
            </a:r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Bahnschrift Light SemiCondensed" pitchFamily="34" charset="0"/>
              </a:rPr>
              <a:t>Охарактеризовать приемы создания образа Порфирия Петровича</a:t>
            </a:r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Bahnschrift Light SemiCondensed" pitchFamily="34" charset="0"/>
              </a:rPr>
              <a:t>Проанализировать эпизоды романа «Три встречи Раскольникова с Порфирием Петровичем»</a:t>
            </a:r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Bahnschrift Light SemiCondensed" pitchFamily="34" charset="0"/>
              </a:rPr>
              <a:t>Сопоставить образ следователя с другими персонажами романа и определить его место в системе персонажей</a:t>
            </a:r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Bahnschrift Light SemiCondensed" pitchFamily="34" charset="0"/>
              </a:rPr>
              <a:t>Ответить на вопрос: какую роль сыграл ПП в судьбе главного героя романа Достоевского</a:t>
            </a:r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Bahnschrift Light SemiCondensed" pitchFamily="34" charset="0"/>
              </a:rPr>
              <a:t>Сопоставить образы, созданные современными авторами, с персонажем романа Достоевского, чтобы понять целесообразность обращения к этому классическому образу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Bahnschrift Light SemiCondens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522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Bahnschrift Light SemiCondensed" pitchFamily="34" charset="0"/>
              </a:rPr>
              <a:t>Порфирий Петрович в «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Bahnschrift Light SemiCondensed" pitchFamily="34" charset="0"/>
              </a:rPr>
              <a:t>Преступлении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Bahnschrift Light SemiCondensed" pitchFamily="34" charset="0"/>
              </a:rPr>
              <a:t>и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Bahnschrift Light SemiCondensed" pitchFamily="34" charset="0"/>
              </a:rPr>
              <a:t>наказании»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Bahnschrift Light SemiCondensed" pitchFamily="34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4139952" y="1600200"/>
            <a:ext cx="4546848" cy="5257800"/>
          </a:xfrm>
        </p:spPr>
        <p:txBody>
          <a:bodyPr>
            <a:normAutofit fontScale="92500" lnSpcReduction="10000"/>
          </a:bodyPr>
          <a:lstStyle/>
          <a:p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  <a:latin typeface="Bahnschrift Light SemiCondensed" pitchFamily="34" charset="0"/>
              </a:rPr>
              <a:t>Полное имя — Порфирий Петрович (фамилия неизвестна).</a:t>
            </a:r>
          </a:p>
          <a:p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  <a:latin typeface="Bahnschrift Light SemiCondensed" pitchFamily="34" charset="0"/>
              </a:rPr>
              <a:t>Возраст — 35 лет.</a:t>
            </a:r>
          </a:p>
          <a:p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  <a:latin typeface="Bahnschrift Light SemiCondensed" pitchFamily="34" charset="0"/>
              </a:rPr>
              <a:t>Род занятий — следователь.</a:t>
            </a:r>
          </a:p>
          <a:p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  <a:latin typeface="Bahnschrift Light SemiCondensed" pitchFamily="34" charset="0"/>
              </a:rPr>
              <a:t>Семья — не женат, детей нет, дальний родственник Дмитрия Разумихина.</a:t>
            </a:r>
          </a:p>
          <a:p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  <a:latin typeface="Bahnschrift Light SemiCondensed" pitchFamily="34" charset="0"/>
              </a:rPr>
              <a:t>Социальное положение — мещанин.</a:t>
            </a:r>
          </a:p>
          <a:p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  <a:latin typeface="Bahnschrift Light SemiCondensed" pitchFamily="34" charset="0"/>
              </a:rPr>
              <a:t>Происхождение — не указано.</a:t>
            </a:r>
          </a:p>
          <a:p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  <a:latin typeface="Bahnschrift Light SemiCondensed" pitchFamily="34" charset="0"/>
              </a:rPr>
              <a:t>Воспитание — хорошо воспитан, с прекрасными манерами.</a:t>
            </a:r>
          </a:p>
          <a:p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  <a:latin typeface="Bahnschrift Light SemiCondensed" pitchFamily="34" charset="0"/>
              </a:rPr>
              <a:t>Образование — юридическое </a:t>
            </a:r>
          </a:p>
          <a:p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  <a:latin typeface="Bahnschrift Light SemiCondensed" pitchFamily="34" charset="0"/>
              </a:rPr>
              <a:t>Внешность — невысокий полный мужчина средних лет с неприметным лицом и очень умными, проницательными глазами.</a:t>
            </a:r>
          </a:p>
          <a:p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  <a:latin typeface="Bahnschrift Light SemiCondensed" pitchFamily="34" charset="0"/>
              </a:rPr>
              <a:t>Характер — очень умный, проницательный, прекрасно образованный, отличный психолог с аналитическим мышлением, большой любитель розыгрышей.</a:t>
            </a:r>
          </a:p>
          <a:p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  <a:latin typeface="Bahnschrift Light SemiCondensed" pitchFamily="34" charset="0"/>
              </a:rPr>
              <a:t>Положительные черты — добродушный, приятный в общении, прямолинейный, большой знаток человеческих чувств, способный на сострадание.</a:t>
            </a:r>
          </a:p>
          <a:p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  <a:latin typeface="Bahnschrift Light SemiCondensed" pitchFamily="34" charset="0"/>
              </a:rPr>
              <a:t>Отрицательные черты — язвительный, недоверчивый, скептик, способен психологически надавить на свою жертву.</a:t>
            </a:r>
          </a:p>
          <a:p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00808"/>
            <a:ext cx="4038600" cy="2375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4" y="4553744"/>
            <a:ext cx="4096455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6532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Bahnschrift Light SemiCondensed" pitchFamily="34" charset="0"/>
              </a:rPr>
              <a:t>Роль Порфирия Петровича в романе Достоевского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Bahnschrift Light SemiCondensed" pitchFamily="34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Bahnschrift Light SemiCondensed" pitchFamily="34" charset="0"/>
              </a:rPr>
              <a:t>«идеальный» следователь</a:t>
            </a:r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Bahnschrift Light SemiCondensed" pitchFamily="34" charset="0"/>
              </a:rPr>
              <a:t>Двойник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Bahnschrift Light SemiCondensed" pitchFamily="34" charset="0"/>
              </a:rPr>
              <a:t>Родиона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Bahnschrift Light SemiCondensed" pitchFamily="34" charset="0"/>
              </a:rPr>
              <a:t>Раскольникова</a:t>
            </a:r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Bahnschrift Light SemiCondensed" pitchFamily="34" charset="0"/>
              </a:rPr>
              <a:t>Голос автора романа – Ф.М. Достоевского</a:t>
            </a:r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Bahnschrift Light SemiCondensed" pitchFamily="34" charset="0"/>
              </a:rPr>
              <a:t>Юридическая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Bahnschrift Light SemiCondensed" pitchFamily="34" charset="0"/>
              </a:rPr>
              <a:t>роль – антагонист 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628800"/>
            <a:ext cx="4038600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1230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accent2">
                    <a:lumMod val="75000"/>
                  </a:schemeClr>
                </a:solidFill>
                <a:latin typeface="Bahnschrift Light SemiCondensed" pitchFamily="34" charset="0"/>
              </a:rPr>
              <a:t>Порфирий Петрович в «Ф.М.»</a:t>
            </a:r>
            <a:endParaRPr lang="ru-RU" sz="4000" dirty="0">
              <a:solidFill>
                <a:schemeClr val="accent2">
                  <a:lumMod val="75000"/>
                </a:schemeClr>
              </a:solidFill>
              <a:latin typeface="Bahnschrift Light SemiCondensed" pitchFamily="34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4008" y="1916832"/>
            <a:ext cx="4038600" cy="4176465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Bahnschrift Light SemiCondensed" pitchFamily="34" charset="0"/>
              </a:rPr>
              <a:t>“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Bahnschrift Light SemiCondensed" pitchFamily="34" charset="0"/>
              </a:rPr>
              <a:t>Нет никакого смысла писать так, как уже писали раньше,-если только не можешь сделать то же самое лучше. Писатель должен писать так, как раньше не писали, а если играешь с великими покойниками на их собственном поле, то изволь переиграть их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Bahnschrift Light SemiCondensed" pitchFamily="34" charset="0"/>
              </a:rPr>
              <a:t>”</a:t>
            </a:r>
            <a:endParaRPr lang="ru-RU" dirty="0" smtClean="0">
              <a:solidFill>
                <a:schemeClr val="accent2">
                  <a:lumMod val="75000"/>
                </a:schemeClr>
              </a:solidFill>
              <a:latin typeface="Bahnschrift Light SemiCondensed" pitchFamily="34" charset="0"/>
            </a:endParaRPr>
          </a:p>
          <a:p>
            <a:pPr marL="0" indent="0">
              <a:buNone/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Bahnschrift Light SemiCondensed" pitchFamily="34" charset="0"/>
              </a:rPr>
              <a:t>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Bahnschrift Light SemiCondensed" pitchFamily="34" charset="0"/>
              </a:rPr>
              <a:t>             Б. Акунин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Bahnschrift Light SemiCondensed" pitchFamily="34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916832"/>
            <a:ext cx="4038600" cy="3117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3742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Bahnschrift Light SemiCondensed" pitchFamily="34" charset="0"/>
              </a:rPr>
              <a:t>Второстепенный персонаж становится главным</a:t>
            </a:r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Bahnschrift Light SemiCondensed" pitchFamily="34" charset="0"/>
              </a:rPr>
              <a:t>«Переиграть» текст классической литературы</a:t>
            </a:r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Bahnschrift Light SemiCondensed" pitchFamily="34" charset="0"/>
              </a:rPr>
              <a:t>«Дописать» оригинальный роман Достоевского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Bahnschrift Light SemiCondensed" pitchFamily="34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Bahnschrift Light SemiCondensed" pitchFamily="34" charset="0"/>
              </a:rPr>
              <a:t>Роль Порфирия Петровича в романе Акунина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Bahnschrift Light SemiCondensed" pitchFamily="34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8458" y="1600200"/>
            <a:ext cx="2978083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8882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Bahnschrift Light SemiCondensed" pitchFamily="34" charset="0"/>
              </a:rPr>
              <a:t>Порфирий Петрович в «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  <a:latin typeface="Bahnschrift Light SemiCondensed" pitchFamily="34" charset="0"/>
              </a:rPr>
              <a:t>Iphuck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Bahnschrift Light SemiCondensed" pitchFamily="34" charset="0"/>
              </a:rPr>
              <a:t> 10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Bahnschrift Light SemiCondensed" pitchFamily="34" charset="0"/>
              </a:rPr>
              <a:t>»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Bahnschrift Light SemiCondensed" pitchFamily="34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707904" y="1600200"/>
            <a:ext cx="4978896" cy="5257800"/>
          </a:xfrm>
        </p:spPr>
        <p:txBody>
          <a:bodyPr>
            <a:normAutofit fontScale="47500" lnSpcReduction="20000"/>
          </a:bodyPr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Bahnschrift Light SemiCondensed" pitchFamily="34" charset="0"/>
              </a:rPr>
              <a:t>Полное имя — Порфирий Петрович (фамилия неизвестна, впоследствии Каменев). </a:t>
            </a:r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Bahnschrift Light SemiCondensed" pitchFamily="34" charset="0"/>
              </a:rPr>
              <a:t>Официальное название —  ZA-3478/PH0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  <a:latin typeface="Bahnschrift Light SemiCondensed" pitchFamily="34" charset="0"/>
              </a:rPr>
              <a:t>бильт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Bahnschrift Light SemiCondensed" pitchFamily="34" charset="0"/>
              </a:rPr>
              <a:t> 9.3</a:t>
            </a:r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Bahnschrift Light SemiCondensed" pitchFamily="34" charset="0"/>
              </a:rPr>
              <a:t>Возраст — средние лета, возраст Христа</a:t>
            </a:r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Bahnschrift Light SemiCondensed" pitchFamily="34" charset="0"/>
              </a:rPr>
              <a:t>Род занятий — компьютерная программа или алгоритм, полицейский робот, созданный, чтобы расследовать преступления и писать детективы об этих расследованиях.</a:t>
            </a:r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Bahnschrift Light SemiCondensed" pitchFamily="34" charset="0"/>
              </a:rPr>
              <a:t>Семья — не имеет возможности иметь семью</a:t>
            </a:r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Bahnschrift Light SemiCondensed" pitchFamily="34" charset="0"/>
              </a:rPr>
              <a:t>Социальное положение —  чиновник</a:t>
            </a:r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Bahnschrift Light SemiCondensed" pitchFamily="34" charset="0"/>
              </a:rPr>
              <a:t>Происхождение —  спрограммированный алгоритм.</a:t>
            </a:r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Bahnschrift Light SemiCondensed" pitchFamily="34" charset="0"/>
              </a:rPr>
              <a:t>Внешность — может принимать любой облик. Наиболее частый: чиновник с бакенбардами,  усы , лысина с длинным зачесом поперек, черное пенсне, соответствует сфере деятельности. Позднее: наголо побрит, без усов и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  <a:latin typeface="Bahnschrift Light SemiCondensed" pitchFamily="34" charset="0"/>
              </a:rPr>
              <a:t>бакенбардов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Bahnschrift Light SemiCondensed" pitchFamily="34" charset="0"/>
              </a:rPr>
              <a:t>, очень молод, одет в серую хламиду.</a:t>
            </a:r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Bahnschrift Light SemiCondensed" pitchFamily="34" charset="0"/>
              </a:rPr>
              <a:t>Характер — хороший собеседник, остроумный, рассудительный; люди, общаясь с ним, забывают, что он – программа, отлично разбирается в своем деле и четко выполняет поставленные задачи.</a:t>
            </a:r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Bahnschrift Light SemiCondensed" pitchFamily="34" charset="0"/>
              </a:rPr>
              <a:t>Положительные черты/Отрицательные черты —приятный в общении,  внимательный, недоверчивый, осторожный, подозревающий в обмане</a:t>
            </a:r>
          </a:p>
          <a:p>
            <a:endParaRPr lang="ru-RU" dirty="0"/>
          </a:p>
        </p:txBody>
      </p:sp>
      <p:pic>
        <p:nvPicPr>
          <p:cNvPr id="6148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676" y="1628800"/>
            <a:ext cx="3727580" cy="2126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0622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Bahnschrift Light SemiCondensed" pitchFamily="34" charset="0"/>
              </a:rPr>
              <a:t>Роль Порфирия Петровича в романе Пелевина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Bahnschrift Light SemiCondensed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Bahnschrift Light SemiCondensed" pitchFamily="34" charset="0"/>
              </a:rPr>
              <a:t>Автор – искусственный интеллект</a:t>
            </a:r>
            <a:endParaRPr lang="ru-RU" dirty="0" smtClean="0">
              <a:solidFill>
                <a:schemeClr val="accent2">
                  <a:lumMod val="75000"/>
                </a:schemeClr>
              </a:solidFill>
              <a:latin typeface="Bahnschrift Light SemiCondensed" pitchFamily="34" charset="0"/>
            </a:endParaRPr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Bahnschrift Light SemiCondensed" pitchFamily="34" charset="0"/>
              </a:rPr>
              <a:t>«Маленький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Bahnschrift Light SemiCondensed" pitchFamily="34" charset="0"/>
              </a:rPr>
              <a:t>»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Bahnschrift Light SemiCondensed" pitchFamily="34" charset="0"/>
              </a:rPr>
              <a:t>человек</a:t>
            </a:r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Bahnschrift Light SemiCondensed" pitchFamily="34" charset="0"/>
              </a:rPr>
              <a:t> Следователь на службе у Полицейского управления</a:t>
            </a:r>
          </a:p>
          <a:p>
            <a:endParaRPr lang="ru-RU" dirty="0">
              <a:latin typeface="Bahnschrift Light SemiCondensed" pitchFamily="34" charset="0"/>
            </a:endParaRPr>
          </a:p>
        </p:txBody>
      </p:sp>
      <p:pic>
        <p:nvPicPr>
          <p:cNvPr id="717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671" y="1844824"/>
            <a:ext cx="3810330" cy="3810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9344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accent2">
                    <a:lumMod val="75000"/>
                  </a:schemeClr>
                </a:solidFill>
                <a:latin typeface="Bahnschrift Light SemiCondensed" pitchFamily="34" charset="0"/>
              </a:rPr>
              <a:t>Выводы</a:t>
            </a:r>
            <a:endParaRPr lang="ru-RU" sz="4000" dirty="0">
              <a:solidFill>
                <a:schemeClr val="accent2">
                  <a:lumMod val="75000"/>
                </a:schemeClr>
              </a:solidFill>
              <a:latin typeface="Bahnschrift Light SemiCondensed" pitchFamily="34" charset="0"/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Bahnschrift Light SemiCondensed" pitchFamily="34" charset="0"/>
              </a:rPr>
              <a:t>Классический текст, в частности Ф.М. Достоевского, активно функционирует в современной литературе</a:t>
            </a:r>
          </a:p>
          <a:p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Bahnschrift Light SemiCondensed" pitchFamily="34" charset="0"/>
              </a:rPr>
              <a:t>Он может быть и предметом постмодернистской игры, и неисчерпаемым источником смыслов, и субъектом диалога, и фундаментальной </a:t>
            </a:r>
            <a:r>
              <a:rPr lang="ru-RU" sz="2800" dirty="0" err="1" smtClean="0">
                <a:solidFill>
                  <a:schemeClr val="accent2">
                    <a:lumMod val="75000"/>
                  </a:schemeClr>
                </a:solidFill>
                <a:latin typeface="Bahnschrift Light SemiCondensed" pitchFamily="34" charset="0"/>
              </a:rPr>
              <a:t>антипостмодернистской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Bahnschrift Light SemiCondensed" pitchFamily="34" charset="0"/>
              </a:rPr>
              <a:t> эстетической платформой </a:t>
            </a:r>
          </a:p>
          <a:p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Bahnschrift Light SemiCondensed" pitchFamily="34" charset="0"/>
              </a:rPr>
              <a:t>Присутствие «Достоевского» всегда будет предметом широкой дискуссии </a:t>
            </a:r>
            <a:endParaRPr lang="ru-RU" sz="2800" dirty="0">
              <a:solidFill>
                <a:schemeClr val="accent2">
                  <a:lumMod val="75000"/>
                </a:schemeClr>
              </a:solidFill>
              <a:latin typeface="Bahnschrift Light SemiCondens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6426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4784</TotalTime>
  <Words>627</Words>
  <Application>Microsoft Office PowerPoint</Application>
  <PresentationFormat>Экран (4:3)</PresentationFormat>
  <Paragraphs>59</Paragraphs>
  <Slides>10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Bahnschrift Light SemiCondensed</vt:lpstr>
      <vt:lpstr>Calibri</vt:lpstr>
      <vt:lpstr>Тема Office</vt:lpstr>
      <vt:lpstr>Образ Порфирия Петровича из романа Ф.М.Достоевского «Преступление и наказание» в современной отечественной прозе</vt:lpstr>
      <vt:lpstr>Цели и задачи</vt:lpstr>
      <vt:lpstr>Порфирий Петрович в «Преступлении и наказании»</vt:lpstr>
      <vt:lpstr>Роль Порфирия Петровича в романе Достоевского</vt:lpstr>
      <vt:lpstr>Порфирий Петрович в «Ф.М.»</vt:lpstr>
      <vt:lpstr>Роль Порфирия Петровича в романе Акунина</vt:lpstr>
      <vt:lpstr>Порфирий Петрович в «Iphuck 10»</vt:lpstr>
      <vt:lpstr>Роль Порфирия Петровича в романе Пелевина</vt:lpstr>
      <vt:lpstr>Выводы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Образ следователя в литературе 19 и 21 века</dc:title>
  <dc:creator>Ирина Викторовна Кравченко</dc:creator>
  <cp:lastModifiedBy>ппп</cp:lastModifiedBy>
  <cp:revision>19</cp:revision>
  <dcterms:created xsi:type="dcterms:W3CDTF">2022-12-26T19:18:56Z</dcterms:created>
  <dcterms:modified xsi:type="dcterms:W3CDTF">2023-05-09T19:05:51Z</dcterms:modified>
</cp:coreProperties>
</file>